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70" r:id="rId6"/>
    <p:sldId id="284" r:id="rId7"/>
    <p:sldId id="285" r:id="rId8"/>
    <p:sldId id="269" r:id="rId9"/>
    <p:sldId id="286" r:id="rId10"/>
    <p:sldId id="259" r:id="rId11"/>
    <p:sldId id="262" r:id="rId12"/>
    <p:sldId id="263" r:id="rId13"/>
    <p:sldId id="287" r:id="rId14"/>
    <p:sldId id="264" r:id="rId15"/>
    <p:sldId id="266" r:id="rId16"/>
    <p:sldId id="288" r:id="rId17"/>
    <p:sldId id="289" r:id="rId18"/>
    <p:sldId id="290" r:id="rId19"/>
    <p:sldId id="267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4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2" y="541504"/>
            <a:ext cx="2587225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Insert video/media by clicking icon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69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432134"/>
            <a:ext cx="1384064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9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+ 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2103437"/>
            <a:ext cx="10416539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4" y="434799"/>
            <a:ext cx="1508647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6464808" cy="2584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78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0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672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9" y="434799"/>
            <a:ext cx="1508647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20139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4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17" y="2510632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7265" y="0"/>
            <a:ext cx="6074735" cy="6189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00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9776" y="555585"/>
            <a:ext cx="5382228" cy="10185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777" y="1574160"/>
            <a:ext cx="5382228" cy="923038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77" y="2497197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63142" cy="6201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6315315" y="6169085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0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"/>
            <a:ext cx="399767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194323" y="3126125"/>
            <a:ext cx="3997677" cy="30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0102093" y="1"/>
            <a:ext cx="208990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33" y="3128631"/>
            <a:ext cx="2089907" cy="3048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472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37327"/>
            <a:ext cx="11201399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30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81664"/>
            <a:ext cx="11471795" cy="613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87" y="701541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045368"/>
            <a:ext cx="5382228" cy="414429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8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1428" y="6355548"/>
            <a:ext cx="253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7178-A0B9-41E0-9FF4-57348F036813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953" y="6355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77" y="6355548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9F1F-AEE0-4730-81CD-A87E5BFA21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ACF3F-8258-4B2F-B1AC-C6BB07A5E39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6350963"/>
            <a:ext cx="762001" cy="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Co</a:t>
            </a:r>
            <a:r>
              <a:rPr lang="fi-FI" dirty="0"/>
              <a:t>-Innovation, asiakkaan ohjeet ja hakemusten sisällöt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Business </a:t>
            </a:r>
            <a:r>
              <a:rPr lang="fi-FI" dirty="0"/>
              <a:t>Finland</a:t>
            </a:r>
          </a:p>
          <a:p>
            <a:r>
              <a:rPr lang="fi-FI" dirty="0"/>
              <a:t>päivitetty 3.6.2022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5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65" y="333195"/>
            <a:ext cx="10041255" cy="627652"/>
          </a:xfrm>
        </p:spPr>
        <p:txBody>
          <a:bodyPr>
            <a:normAutofit/>
          </a:bodyPr>
          <a:lstStyle/>
          <a:p>
            <a:r>
              <a:rPr lang="fi-FI" sz="3200" dirty="0"/>
              <a:t>Päähakemuksen sisältö; asiakkaan kysymykset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7DE3A2-306C-496C-ACBD-9105F6DC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237" y="1124493"/>
            <a:ext cx="10174874" cy="5005439"/>
          </a:xfrm>
        </p:spPr>
      </p:pic>
    </p:spTree>
    <p:extLst>
      <p:ext uri="{BB962C8B-B14F-4D97-AF65-F5344CB8AC3E}">
        <p14:creationId xmlns:p14="http://schemas.microsoft.com/office/powerpoint/2010/main" val="10884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9035"/>
            <a:ext cx="10041255" cy="627652"/>
          </a:xfrm>
        </p:spPr>
        <p:txBody>
          <a:bodyPr>
            <a:normAutofit/>
          </a:bodyPr>
          <a:lstStyle/>
          <a:p>
            <a:r>
              <a:rPr lang="fi-FI" sz="3200" dirty="0"/>
              <a:t>Päähakemus; asiakkaan kysymykset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C031DD-DB9C-4BCF-815A-61751422E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129" y="696687"/>
            <a:ext cx="8443742" cy="5905739"/>
          </a:xfrm>
        </p:spPr>
      </p:pic>
    </p:spTree>
    <p:extLst>
      <p:ext uri="{BB962C8B-B14F-4D97-AF65-F5344CB8AC3E}">
        <p14:creationId xmlns:p14="http://schemas.microsoft.com/office/powerpoint/2010/main" val="122291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9035"/>
            <a:ext cx="10041255" cy="627652"/>
          </a:xfrm>
        </p:spPr>
        <p:txBody>
          <a:bodyPr>
            <a:normAutofit/>
          </a:bodyPr>
          <a:lstStyle/>
          <a:p>
            <a:r>
              <a:rPr lang="fi-FI" sz="3200" dirty="0"/>
              <a:t>Päähakemus; asiakkaan kysymykset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3DF024-B841-4891-8A08-703760A3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40" y="1206229"/>
            <a:ext cx="11599919" cy="4292759"/>
          </a:xfrm>
        </p:spPr>
      </p:pic>
    </p:spTree>
    <p:extLst>
      <p:ext uri="{BB962C8B-B14F-4D97-AF65-F5344CB8AC3E}">
        <p14:creationId xmlns:p14="http://schemas.microsoft.com/office/powerpoint/2010/main" val="172312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69035"/>
            <a:ext cx="10041255" cy="627652"/>
          </a:xfrm>
        </p:spPr>
        <p:txBody>
          <a:bodyPr>
            <a:normAutofit/>
          </a:bodyPr>
          <a:lstStyle/>
          <a:p>
            <a:r>
              <a:rPr lang="fi-FI" sz="3200" dirty="0"/>
              <a:t>Päähakemus; asiakkaan kysymykset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141E74-D8A2-47A4-8A12-ED513B050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0" y="664902"/>
            <a:ext cx="8679180" cy="6124063"/>
          </a:xfrm>
        </p:spPr>
      </p:pic>
    </p:spTree>
    <p:extLst>
      <p:ext uri="{BB962C8B-B14F-4D97-AF65-F5344CB8AC3E}">
        <p14:creationId xmlns:p14="http://schemas.microsoft.com/office/powerpoint/2010/main" val="300914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8025" y="254092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6BB5C0-73F7-4C25-B925-70DD2584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555" y="990448"/>
            <a:ext cx="8606889" cy="5613460"/>
          </a:xfrm>
        </p:spPr>
      </p:pic>
    </p:spTree>
    <p:extLst>
      <p:ext uri="{BB962C8B-B14F-4D97-AF65-F5344CB8AC3E}">
        <p14:creationId xmlns:p14="http://schemas.microsoft.com/office/powerpoint/2010/main" val="82451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7241" y="32811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EF3807-9E02-4F17-AADB-BF30A9B2F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37" y="1402672"/>
            <a:ext cx="11126078" cy="4694392"/>
          </a:xfrm>
        </p:spPr>
      </p:pic>
    </p:spTree>
    <p:extLst>
      <p:ext uri="{BB962C8B-B14F-4D97-AF65-F5344CB8AC3E}">
        <p14:creationId xmlns:p14="http://schemas.microsoft.com/office/powerpoint/2010/main" val="7268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D052A1-D77E-45C7-A8D7-0814B3A0E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21" y="1269507"/>
            <a:ext cx="10546875" cy="4818680"/>
          </a:xfrm>
        </p:spPr>
      </p:pic>
    </p:spTree>
    <p:extLst>
      <p:ext uri="{BB962C8B-B14F-4D97-AF65-F5344CB8AC3E}">
        <p14:creationId xmlns:p14="http://schemas.microsoft.com/office/powerpoint/2010/main" val="22305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6FB44E-76F9-4334-BEFF-20135F694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656" y="948379"/>
            <a:ext cx="8322983" cy="5193073"/>
          </a:xfrm>
        </p:spPr>
      </p:pic>
    </p:spTree>
    <p:extLst>
      <p:ext uri="{BB962C8B-B14F-4D97-AF65-F5344CB8AC3E}">
        <p14:creationId xmlns:p14="http://schemas.microsoft.com/office/powerpoint/2010/main" val="21072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5DEB0E-D410-41BE-B345-D4E469D08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041388"/>
            <a:ext cx="11201400" cy="3493684"/>
          </a:xfrm>
        </p:spPr>
      </p:pic>
    </p:spTree>
    <p:extLst>
      <p:ext uri="{BB962C8B-B14F-4D97-AF65-F5344CB8AC3E}">
        <p14:creationId xmlns:p14="http://schemas.microsoft.com/office/powerpoint/2010/main" val="49834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(tutkimusorganisaatio)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0A28A7-0DF0-4CF7-B182-080383A10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249" y="865888"/>
            <a:ext cx="7423501" cy="5926774"/>
          </a:xfrm>
        </p:spPr>
      </p:pic>
    </p:spTree>
    <p:extLst>
      <p:ext uri="{BB962C8B-B14F-4D97-AF65-F5344CB8AC3E}">
        <p14:creationId xmlns:p14="http://schemas.microsoft.com/office/powerpoint/2010/main" val="340853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Co-Innovation</a:t>
            </a:r>
            <a:br>
              <a:rPr lang="fi-FI" dirty="0"/>
            </a:br>
            <a:r>
              <a:rPr lang="fi-FI" dirty="0"/>
              <a:t>hakemuskäsittelyn periaatteet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825625"/>
            <a:ext cx="11404146" cy="4351338"/>
          </a:xfrm>
        </p:spPr>
        <p:txBody>
          <a:bodyPr/>
          <a:lstStyle/>
          <a:p>
            <a:r>
              <a:rPr lang="fi-FI" dirty="0"/>
              <a:t>Business Finlandilla on hakemuspohjat Co-Innovation-kokonaisuuden hakemista varten; </a:t>
            </a:r>
            <a:r>
              <a:rPr lang="fi-FI" dirty="0" err="1"/>
              <a:t>Co</a:t>
            </a:r>
            <a:r>
              <a:rPr lang="fi-FI" dirty="0"/>
              <a:t>-Innovation pää- ja osallistujahakemukset.</a:t>
            </a:r>
          </a:p>
          <a:p>
            <a:r>
              <a:rPr lang="fi-FI" dirty="0" err="1"/>
              <a:t>Co</a:t>
            </a:r>
            <a:r>
              <a:rPr lang="fi-FI" dirty="0"/>
              <a:t>-Innovation -kokonaisuus kuvataan päähakemuslomakkeella, jonka täyttää koordinaattori / kokonaisuudesta vastaava henkilö/organisaatio.</a:t>
            </a:r>
          </a:p>
          <a:p>
            <a:r>
              <a:rPr lang="fi-FI" dirty="0"/>
              <a:t>Jokainen osallistuja täyttää oman osallistujahakemuksensa, jossa kuvaa oman tekemisen/osuuden yhteisessä kokonaisuudessa. </a:t>
            </a:r>
          </a:p>
          <a:p>
            <a:r>
              <a:rPr lang="fi-FI" dirty="0"/>
              <a:t>Osallistujahakemuksen täyttää koordinaattori sikäli, kun hakee rahoitusta omaan osuuteensa. </a:t>
            </a:r>
          </a:p>
          <a:p>
            <a:r>
              <a:rPr lang="fi-FI" dirty="0"/>
              <a:t>Hakemuspalvelu varoittaa lähetyksen yhteydessä, jos kaikki kokonaisuuteen liitetyt osallistujahakemukset eivät ole valmiita.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4825" y="2976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34562C-4D37-4B2B-A61B-2A37BF53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400" y="1374028"/>
            <a:ext cx="9515200" cy="4678903"/>
          </a:xfrm>
        </p:spPr>
      </p:pic>
    </p:spTree>
    <p:extLst>
      <p:ext uri="{BB962C8B-B14F-4D97-AF65-F5344CB8AC3E}">
        <p14:creationId xmlns:p14="http://schemas.microsoft.com/office/powerpoint/2010/main" val="275301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52E640-9189-45D9-82E8-4BBA8F013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713" y="1013799"/>
            <a:ext cx="8198573" cy="5133981"/>
          </a:xfrm>
        </p:spPr>
      </p:pic>
    </p:spTree>
    <p:extLst>
      <p:ext uri="{BB962C8B-B14F-4D97-AF65-F5344CB8AC3E}">
        <p14:creationId xmlns:p14="http://schemas.microsoft.com/office/powerpoint/2010/main" val="250460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587F6C-BFD3-4AEF-ADF7-2A0C71A7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453" y="971273"/>
            <a:ext cx="8431093" cy="5448882"/>
          </a:xfrm>
        </p:spPr>
      </p:pic>
    </p:spTree>
    <p:extLst>
      <p:ext uri="{BB962C8B-B14F-4D97-AF65-F5344CB8AC3E}">
        <p14:creationId xmlns:p14="http://schemas.microsoft.com/office/powerpoint/2010/main" val="381350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A16395-0907-4CCC-AE02-3FCE17239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383" y="902929"/>
            <a:ext cx="8025233" cy="5722285"/>
          </a:xfrm>
        </p:spPr>
      </p:pic>
    </p:spTree>
    <p:extLst>
      <p:ext uri="{BB962C8B-B14F-4D97-AF65-F5344CB8AC3E}">
        <p14:creationId xmlns:p14="http://schemas.microsoft.com/office/powerpoint/2010/main" val="417211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A073AE-E6DE-4265-803D-F683BA44C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554" y="1011677"/>
            <a:ext cx="9120892" cy="5213925"/>
          </a:xfrm>
        </p:spPr>
      </p:pic>
    </p:spTree>
    <p:extLst>
      <p:ext uri="{BB962C8B-B14F-4D97-AF65-F5344CB8AC3E}">
        <p14:creationId xmlns:p14="http://schemas.microsoft.com/office/powerpoint/2010/main" val="11747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ABD7AE-227B-4CAB-BF7B-1F122580B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340" y="834359"/>
            <a:ext cx="7353319" cy="5931446"/>
          </a:xfrm>
        </p:spPr>
      </p:pic>
    </p:spTree>
    <p:extLst>
      <p:ext uri="{BB962C8B-B14F-4D97-AF65-F5344CB8AC3E}">
        <p14:creationId xmlns:p14="http://schemas.microsoft.com/office/powerpoint/2010/main" val="309217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391A97-6001-4439-856D-F86050CE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858" y="1017097"/>
            <a:ext cx="8052283" cy="5422513"/>
          </a:xfrm>
        </p:spPr>
      </p:pic>
    </p:spTree>
    <p:extLst>
      <p:ext uri="{BB962C8B-B14F-4D97-AF65-F5344CB8AC3E}">
        <p14:creationId xmlns:p14="http://schemas.microsoft.com/office/powerpoint/2010/main" val="363466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4F90D0-BB3D-473D-94D3-A3430A19F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898" y="1108067"/>
            <a:ext cx="9224203" cy="4952164"/>
          </a:xfrm>
        </p:spPr>
      </p:pic>
    </p:spTree>
    <p:extLst>
      <p:ext uri="{BB962C8B-B14F-4D97-AF65-F5344CB8AC3E}">
        <p14:creationId xmlns:p14="http://schemas.microsoft.com/office/powerpoint/2010/main" val="354524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51F862-AF2D-478E-8F6B-6CF446616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817" y="1070042"/>
            <a:ext cx="8922365" cy="5058282"/>
          </a:xfrm>
        </p:spPr>
      </p:pic>
    </p:spTree>
    <p:extLst>
      <p:ext uri="{BB962C8B-B14F-4D97-AF65-F5344CB8AC3E}">
        <p14:creationId xmlns:p14="http://schemas.microsoft.com/office/powerpoint/2010/main" val="167888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8B3F8E-D408-4D5E-A464-7A12254E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089" y="901050"/>
            <a:ext cx="8056389" cy="5324552"/>
          </a:xfrm>
        </p:spPr>
      </p:pic>
    </p:spTree>
    <p:extLst>
      <p:ext uri="{BB962C8B-B14F-4D97-AF65-F5344CB8AC3E}">
        <p14:creationId xmlns:p14="http://schemas.microsoft.com/office/powerpoint/2010/main" val="200921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</a:t>
            </a:r>
            <a:r>
              <a:rPr lang="fi-FI" dirty="0"/>
              <a:t>-Innovation - koordinaattorin tehtävät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Koordinaattori </a:t>
            </a:r>
            <a:r>
              <a:rPr lang="fi-FI" b="1" dirty="0"/>
              <a:t>ilmoittaa päähakemuksessa osallistujien määrän ja antaa määräajan,</a:t>
            </a:r>
            <a:r>
              <a:rPr lang="fi-FI" dirty="0"/>
              <a:t> johon mennessä osallistujahakemukset tulee olla täytetty ja lähetetty.</a:t>
            </a:r>
          </a:p>
          <a:p>
            <a:r>
              <a:rPr lang="fi-FI" dirty="0"/>
              <a:t>Koordinaattori </a:t>
            </a:r>
            <a:r>
              <a:rPr lang="fi-FI" b="1" dirty="0"/>
              <a:t>ilmoittaa osallistujille yhteishanketunnuksen</a:t>
            </a:r>
            <a:r>
              <a:rPr lang="fi-FI" dirty="0"/>
              <a:t>, jonka avulla osallistujahakemus liitetään osaksi yhteishankekokonaisuutta.</a:t>
            </a:r>
          </a:p>
          <a:p>
            <a:r>
              <a:rPr lang="fi-FI" dirty="0"/>
              <a:t>Osallistujahakemus merkitään lähetetyksi (lähetystoiminto), jolloin osallistuja-hakemuksen tilanne näkyy statustietona päähakemuksella.</a:t>
            </a:r>
          </a:p>
          <a:p>
            <a:r>
              <a:rPr lang="fi-FI" dirty="0"/>
              <a:t>Koordinaattori lähettää Co-Innovation-hakemuskokonaisuuden Business Finlandiin. Kokonaisuuteen kuuluvat hakemukset siirtyvät yhtä aikaa Business Finlandin vastaanottavaan sovellukseen. 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85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4825" y="145237"/>
            <a:ext cx="10041255" cy="62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Osallistujahakemus; asiakkaan kysymykset (yritysosallistuja)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49BCF2-53DC-4341-A164-29CD07F9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840" y="1011677"/>
            <a:ext cx="8480319" cy="5165286"/>
          </a:xfrm>
        </p:spPr>
      </p:pic>
    </p:spTree>
    <p:extLst>
      <p:ext uri="{BB962C8B-B14F-4D97-AF65-F5344CB8AC3E}">
        <p14:creationId xmlns:p14="http://schemas.microsoft.com/office/powerpoint/2010/main" val="34144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69331"/>
            <a:ext cx="11201399" cy="627652"/>
          </a:xfrm>
        </p:spPr>
        <p:txBody>
          <a:bodyPr>
            <a:normAutofit fontScale="90000"/>
          </a:bodyPr>
          <a:lstStyle/>
          <a:p>
            <a:r>
              <a:rPr lang="fi-FI" dirty="0"/>
              <a:t>Päähakemus     </a:t>
            </a:r>
            <a:r>
              <a:rPr lang="fi-FI" sz="2700" dirty="0"/>
              <a:t>(koordinaattorin tehtävät jatkuu)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6799"/>
            <a:ext cx="11201399" cy="5110163"/>
          </a:xfrm>
        </p:spPr>
        <p:txBody>
          <a:bodyPr/>
          <a:lstStyle/>
          <a:p>
            <a:r>
              <a:rPr lang="fi-FI" dirty="0"/>
              <a:t>Päähakemuksen luonti antaa </a:t>
            </a:r>
            <a:r>
              <a:rPr lang="fi-FI" b="1" dirty="0"/>
              <a:t>yhteishanketunnuksen</a:t>
            </a:r>
            <a:r>
              <a:rPr lang="fi-FI" dirty="0"/>
              <a:t>. </a:t>
            </a:r>
          </a:p>
          <a:p>
            <a:r>
              <a:rPr lang="fi-FI" dirty="0"/>
              <a:t>Koordinaattori ilmoittaa osallistujien määrän sekä antaa osallistujahakemuksille määräajan, johon mennessä osallistujahakemuksen pitää olla valmiina. </a:t>
            </a:r>
          </a:p>
          <a:p>
            <a:r>
              <a:rPr lang="fi-FI" dirty="0"/>
              <a:t>Koordinaattori </a:t>
            </a:r>
            <a:r>
              <a:rPr lang="fi-FI" b="1" dirty="0"/>
              <a:t>ilmoittaa yhteishanketunnuksen osallistujille.</a:t>
            </a:r>
          </a:p>
          <a:p>
            <a:r>
              <a:rPr lang="fi-FI" dirty="0"/>
              <a:t>Päähakemusta </a:t>
            </a:r>
            <a:r>
              <a:rPr lang="fi-FI" b="1" i="1" dirty="0">
                <a:solidFill>
                  <a:srgbClr val="FF0000"/>
                </a:solidFill>
              </a:rPr>
              <a:t>ei saa </a:t>
            </a:r>
            <a:r>
              <a:rPr lang="fi-FI" dirty="0"/>
              <a:t>lähettää Business Finlandiin, jos siihen ei ole kytketty osallistujahakemuksia.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32" y="3608530"/>
            <a:ext cx="11575935" cy="2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160283"/>
            <a:ext cx="11201399" cy="767579"/>
          </a:xfrm>
        </p:spPr>
        <p:txBody>
          <a:bodyPr>
            <a:normAutofit/>
          </a:bodyPr>
          <a:lstStyle/>
          <a:p>
            <a:r>
              <a:rPr lang="fi-FI" dirty="0"/>
              <a:t>Päähakemus     </a:t>
            </a:r>
            <a:r>
              <a:rPr lang="fi-FI" sz="2400" dirty="0"/>
              <a:t>(koordinaattorin tehtävät jatkuu)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927862"/>
            <a:ext cx="11201399" cy="4892050"/>
          </a:xfrm>
        </p:spPr>
        <p:txBody>
          <a:bodyPr/>
          <a:lstStyle/>
          <a:p>
            <a:r>
              <a:rPr lang="fi-FI" dirty="0"/>
              <a:t>Osallistujahakemusten tila näkyy koko ajan päähakemuksella.</a:t>
            </a:r>
          </a:p>
          <a:p>
            <a:r>
              <a:rPr lang="fi-FI" dirty="0"/>
              <a:t>Koordinaattori voi määräajan päättymisen jälkeen lähettää kokonaisuuden Business Finlandiin, vaikka osa osallistujahakemuksista ei olisi valmiina -&gt; </a:t>
            </a:r>
            <a:r>
              <a:rPr lang="fi-FI" i="1" dirty="0"/>
              <a:t>tarkoittaa sitä, että keskeneräinen osallistujahakemus ei siirry Business Finlandiin eikä näy Business Finlandin järjestelmissä.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07" y="2906486"/>
            <a:ext cx="11050172" cy="38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22843"/>
            <a:ext cx="11201399" cy="877805"/>
          </a:xfrm>
        </p:spPr>
        <p:txBody>
          <a:bodyPr>
            <a:normAutofit fontScale="90000"/>
          </a:bodyPr>
          <a:lstStyle/>
          <a:p>
            <a:r>
              <a:rPr lang="fi-FI" dirty="0"/>
              <a:t>Päähakemus, muutokset 4.6.2022 lähtien   </a:t>
            </a:r>
            <a:r>
              <a:rPr lang="fi-FI" sz="2700" dirty="0"/>
              <a:t>(koordinaattorin tehtävät jatkuu)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4" y="1625600"/>
            <a:ext cx="11201399" cy="4194312"/>
          </a:xfrm>
        </p:spPr>
        <p:txBody>
          <a:bodyPr>
            <a:normAutofit/>
          </a:bodyPr>
          <a:lstStyle/>
          <a:p>
            <a:r>
              <a:rPr lang="fi-FI" dirty="0"/>
              <a:t>Päähakemukseen voi liittää kokonaisuutta koskevan yhteisen projektisuunnitelman.</a:t>
            </a:r>
          </a:p>
          <a:p>
            <a:r>
              <a:rPr lang="fi-FI" dirty="0"/>
              <a:t>Ensimmäisen lähetyksen jälkeen päähakemusta voi täydentää koordinaattorin toimesta.</a:t>
            </a:r>
          </a:p>
          <a:p>
            <a:r>
              <a:rPr lang="fi-FI" dirty="0"/>
              <a:t>Business Finland voi pyytää täydennystä päähakemukseen. Täydennys-pyynnöstä tulee hakemuksen vastuuhenkilöille sähköposti-ilmoitus ja täydennyspyynnön sisältö näkyy hakemuksen jokaisella sivulla.</a:t>
            </a:r>
          </a:p>
          <a:p>
            <a:r>
              <a:rPr lang="fi-FI" dirty="0"/>
              <a:t>Täydennys tehdään alkuperäisellä hakemuslomakkeella 4.6.22 jälkeen tulleissa hakemuksissa. Hakemus lähetetään uudelleen Business Finlandiin, jolloin päivitetyt tiedot siirtyvät Business Finlandille. </a:t>
            </a:r>
          </a:p>
          <a:p>
            <a:pPr marL="0" indent="0">
              <a:buNone/>
            </a:pPr>
            <a:endParaRPr lang="fi-FI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5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60623"/>
            <a:ext cx="10041255" cy="627652"/>
          </a:xfrm>
        </p:spPr>
        <p:txBody>
          <a:bodyPr>
            <a:normAutofit fontScale="90000"/>
          </a:bodyPr>
          <a:lstStyle/>
          <a:p>
            <a:r>
              <a:rPr lang="fi-FI" dirty="0"/>
              <a:t>Osallistujahakemus;  </a:t>
            </a:r>
            <a:r>
              <a:rPr lang="fi-FI" sz="3200" dirty="0"/>
              <a:t>OHJEET osallistujalle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888276"/>
            <a:ext cx="11201399" cy="5288688"/>
          </a:xfrm>
        </p:spPr>
        <p:txBody>
          <a:bodyPr/>
          <a:lstStyle/>
          <a:p>
            <a:r>
              <a:rPr lang="fi-FI" dirty="0"/>
              <a:t>Osallistujahakemukselle lisätään koordinaattorilta saatu yhteishanketunnus.</a:t>
            </a:r>
          </a:p>
          <a:p>
            <a:r>
              <a:rPr lang="fi-FI" dirty="0"/>
              <a:t>Yritys- ja tutkimuslaitosten osallistujahakemusten sisältö varioituu organisaation mukaan (yritysosallistuja kuvaa hakemuksessaan myös liiketoimintaansa).</a:t>
            </a:r>
          </a:p>
          <a:p>
            <a:r>
              <a:rPr lang="fi-FI" dirty="0"/>
              <a:t>Tunnuksen lisäämisen jälkeen osallistuja näkee määräajan, joka on asetettu hakemuksen täyttämiselle ja johon mennessä osallistujahakemuksen tulee olla valmiina.</a:t>
            </a:r>
          </a:p>
          <a:p>
            <a:r>
              <a:rPr lang="fi-FI" dirty="0"/>
              <a:t>Kun olet täyttänyt ja lähettänyt osallistujahakemuksen, tieto lähetyksestä siirtyy päähakemukselle. Koordinaattori voi seurata osallistujahakemusten tilaa ja tarvittaessa lähettää kokonaisuuden Business Finlandiin.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438" y="4402046"/>
            <a:ext cx="10345737" cy="21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524782"/>
            <a:ext cx="10041255" cy="810531"/>
          </a:xfrm>
        </p:spPr>
        <p:txBody>
          <a:bodyPr>
            <a:normAutofit fontScale="90000"/>
          </a:bodyPr>
          <a:lstStyle/>
          <a:p>
            <a:r>
              <a:rPr lang="fi-FI" dirty="0"/>
              <a:t>Osallistujahakemus; muutokset 4.6.2022 lähtien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608051"/>
            <a:ext cx="11201399" cy="4447309"/>
          </a:xfrm>
        </p:spPr>
        <p:txBody>
          <a:bodyPr/>
          <a:lstStyle/>
          <a:p>
            <a:r>
              <a:rPr lang="fi-FI" dirty="0"/>
              <a:t>Ensimmäisen kokonaisuuden lähetyksen jälkeen osallistujahakemusta voi täydentää.</a:t>
            </a:r>
          </a:p>
          <a:p>
            <a:r>
              <a:rPr lang="fi-FI" dirty="0"/>
              <a:t>Business Finland voi myös pyytää täydennystä osallistujahakemukseen. Täydennyspyynnöstä tulee hakemuksen vastuuhenkilöille sähköposti-ilmoitus ja täydennyspyynnön sisältö näkyy hakemuksen jokaisella sivulla.</a:t>
            </a:r>
          </a:p>
          <a:p>
            <a:r>
              <a:rPr lang="fi-FI" dirty="0"/>
              <a:t>Täydennys tehdään alkuperäisellä hakemuslomakkeella 4.6.22 jälkeen tulleissa hakemuksissa. Hakemus lähetetään uudelleen Business Finlandiin, jolloin päivitetyt tiedot siirtyvät Business Finlandille. </a:t>
            </a:r>
          </a:p>
          <a:p>
            <a:r>
              <a:rPr lang="fi-FI" dirty="0"/>
              <a:t>Täydennyksen yhteydessä voi hakemukseen liittää uusia dokumentteja. </a:t>
            </a:r>
          </a:p>
          <a:p>
            <a:r>
              <a:rPr lang="fi-FI" dirty="0"/>
              <a:t>Vanha Business Finlandin asiointipalvelun täydennystoiminto on käytössä ennen 4.6.22 lähetetyissä hakemuksissa.</a:t>
            </a:r>
          </a:p>
        </p:txBody>
      </p:sp>
    </p:spTree>
    <p:extLst>
      <p:ext uri="{BB962C8B-B14F-4D97-AF65-F5344CB8AC3E}">
        <p14:creationId xmlns:p14="http://schemas.microsoft.com/office/powerpoint/2010/main" val="87433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518159"/>
            <a:ext cx="10041255" cy="904241"/>
          </a:xfrm>
        </p:spPr>
        <p:txBody>
          <a:bodyPr>
            <a:normAutofit fontScale="90000"/>
          </a:bodyPr>
          <a:lstStyle/>
          <a:p>
            <a:r>
              <a:rPr lang="fi-FI" dirty="0"/>
              <a:t>Osallistujahakemus; muutokset 4.6.2022 lähtien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2001520"/>
            <a:ext cx="11201399" cy="4175442"/>
          </a:xfrm>
        </p:spPr>
        <p:txBody>
          <a:bodyPr/>
          <a:lstStyle/>
          <a:p>
            <a:r>
              <a:rPr lang="en-US" dirty="0"/>
              <a:t>Co-Innovation </a:t>
            </a:r>
            <a:r>
              <a:rPr lang="en-US" dirty="0" err="1"/>
              <a:t>kokonaisuuteen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liittyä</a:t>
            </a:r>
            <a:r>
              <a:rPr lang="en-US" dirty="0"/>
              <a:t> </a:t>
            </a:r>
            <a:r>
              <a:rPr lang="en-US" dirty="0" err="1"/>
              <a:t>ensimmäisen</a:t>
            </a:r>
            <a:r>
              <a:rPr lang="en-US" dirty="0"/>
              <a:t> </a:t>
            </a:r>
            <a:r>
              <a:rPr lang="en-US" dirty="0" err="1"/>
              <a:t>lähetyksen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ennen</a:t>
            </a:r>
            <a:r>
              <a:rPr lang="en-US" dirty="0"/>
              <a:t> Business </a:t>
            </a:r>
            <a:r>
              <a:rPr lang="en-US" dirty="0" err="1"/>
              <a:t>Finlandin</a:t>
            </a:r>
            <a:r>
              <a:rPr lang="en-US" dirty="0"/>
              <a:t> </a:t>
            </a:r>
            <a:r>
              <a:rPr lang="en-US" dirty="0" err="1"/>
              <a:t>rahoituspäätöstä</a:t>
            </a:r>
            <a:r>
              <a:rPr lang="en-US" dirty="0"/>
              <a:t>. </a:t>
            </a:r>
          </a:p>
          <a:p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jälkiliittymiseen</a:t>
            </a:r>
            <a:r>
              <a:rPr lang="en-US" dirty="0"/>
              <a:t> </a:t>
            </a:r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Business </a:t>
            </a:r>
            <a:r>
              <a:rPr lang="en-US" dirty="0" err="1"/>
              <a:t>Finlandin</a:t>
            </a:r>
            <a:r>
              <a:rPr lang="en-US" dirty="0"/>
              <a:t> </a:t>
            </a:r>
            <a:r>
              <a:rPr lang="en-US" dirty="0" err="1"/>
              <a:t>projektin</a:t>
            </a:r>
            <a:r>
              <a:rPr lang="en-US" dirty="0"/>
              <a:t> </a:t>
            </a:r>
            <a:r>
              <a:rPr lang="en-US" dirty="0" err="1"/>
              <a:t>pääkäsittelijältä</a:t>
            </a:r>
            <a:r>
              <a:rPr lang="en-US" dirty="0"/>
              <a:t> (</a:t>
            </a:r>
            <a:r>
              <a:rPr lang="en-US" dirty="0" err="1"/>
              <a:t>projektin</a:t>
            </a:r>
            <a:r>
              <a:rPr lang="en-US" dirty="0"/>
              <a:t> </a:t>
            </a:r>
            <a:r>
              <a:rPr lang="en-US" dirty="0" err="1"/>
              <a:t>rahoitusasiantuntija</a:t>
            </a:r>
            <a:r>
              <a:rPr lang="en-US" dirty="0"/>
              <a:t>).</a:t>
            </a:r>
          </a:p>
          <a:p>
            <a:r>
              <a:rPr lang="en-US" dirty="0" err="1"/>
              <a:t>Jälkiliittymiseen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 Co-Innovation </a:t>
            </a:r>
            <a:r>
              <a:rPr lang="en-US" dirty="0" err="1"/>
              <a:t>osallistujahakemusta</a:t>
            </a:r>
            <a:r>
              <a:rPr lang="en-US" dirty="0"/>
              <a:t>.</a:t>
            </a:r>
          </a:p>
          <a:p>
            <a:r>
              <a:rPr lang="en-US" i="1" dirty="0" err="1"/>
              <a:t>Yhteishanketunnus</a:t>
            </a:r>
            <a:r>
              <a:rPr lang="en-US" dirty="0"/>
              <a:t> on </a:t>
            </a:r>
            <a:r>
              <a:rPr lang="en-US" dirty="0" err="1"/>
              <a:t>lisättävä</a:t>
            </a:r>
            <a:r>
              <a:rPr lang="en-US" dirty="0"/>
              <a:t> </a:t>
            </a:r>
            <a:r>
              <a:rPr lang="en-US" dirty="0" err="1"/>
              <a:t>hakemukselle</a:t>
            </a:r>
            <a:r>
              <a:rPr lang="en-US" dirty="0"/>
              <a:t> </a:t>
            </a:r>
            <a:r>
              <a:rPr lang="en-US" dirty="0" err="1"/>
              <a:t>jälkiliittymisen</a:t>
            </a:r>
            <a:r>
              <a:rPr lang="en-US" dirty="0"/>
              <a:t> </a:t>
            </a:r>
            <a:r>
              <a:rPr lang="en-US" dirty="0" err="1"/>
              <a:t>yhteydessä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osallistujahakemus</a:t>
            </a:r>
            <a:r>
              <a:rPr lang="en-US" dirty="0"/>
              <a:t> </a:t>
            </a:r>
            <a:r>
              <a:rPr lang="en-US" dirty="0" err="1"/>
              <a:t>ohjautuu</a:t>
            </a:r>
            <a:r>
              <a:rPr lang="en-US" dirty="0"/>
              <a:t> Business </a:t>
            </a:r>
            <a:r>
              <a:rPr lang="en-US" dirty="0" err="1"/>
              <a:t>Finlandilla</a:t>
            </a:r>
            <a:r>
              <a:rPr lang="en-US" dirty="0"/>
              <a:t> </a:t>
            </a:r>
            <a:r>
              <a:rPr lang="en-US" dirty="0" err="1"/>
              <a:t>oikeaan</a:t>
            </a:r>
            <a:r>
              <a:rPr lang="en-US" dirty="0"/>
              <a:t> </a:t>
            </a:r>
            <a:r>
              <a:rPr lang="en-US" dirty="0" err="1"/>
              <a:t>kokonaisuuteen</a:t>
            </a:r>
            <a:r>
              <a:rPr lang="en-US" dirty="0"/>
              <a:t>.</a:t>
            </a:r>
          </a:p>
          <a:p>
            <a:r>
              <a:rPr lang="en-US" dirty="0" err="1"/>
              <a:t>Täytä</a:t>
            </a:r>
            <a:r>
              <a:rPr lang="en-US" dirty="0"/>
              <a:t> </a:t>
            </a:r>
            <a:r>
              <a:rPr lang="en-US" dirty="0" err="1"/>
              <a:t>tarvittavat</a:t>
            </a:r>
            <a:r>
              <a:rPr lang="en-US" dirty="0"/>
              <a:t> </a:t>
            </a:r>
            <a:r>
              <a:rPr lang="en-US" dirty="0" err="1"/>
              <a:t>tiedot</a:t>
            </a:r>
            <a:r>
              <a:rPr lang="en-US" dirty="0"/>
              <a:t> </a:t>
            </a:r>
            <a:r>
              <a:rPr lang="en-US" dirty="0" err="1"/>
              <a:t>osallistujahakemukseen</a:t>
            </a:r>
            <a:r>
              <a:rPr lang="en-US" dirty="0"/>
              <a:t> ja </a:t>
            </a:r>
            <a:r>
              <a:rPr lang="en-US" dirty="0" err="1"/>
              <a:t>lähetä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16711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">
  <a:themeElements>
    <a:clrScheme name="Business Finland">
      <a:dk1>
        <a:srgbClr val="002EA2"/>
      </a:dk1>
      <a:lt1>
        <a:sysClr val="window" lastClr="FFFFFF"/>
      </a:lt1>
      <a:dk2>
        <a:srgbClr val="3A3838"/>
      </a:dk2>
      <a:lt2>
        <a:srgbClr val="E7E6E6"/>
      </a:lt2>
      <a:accent1>
        <a:srgbClr val="00AAFF"/>
      </a:accent1>
      <a:accent2>
        <a:srgbClr val="64DC3C"/>
      </a:accent2>
      <a:accent3>
        <a:srgbClr val="FFCD00"/>
      </a:accent3>
      <a:accent4>
        <a:srgbClr val="FF9B00"/>
      </a:accent4>
      <a:accent5>
        <a:srgbClr val="967DFF"/>
      </a:accent5>
      <a:accent6>
        <a:srgbClr val="F04AC1"/>
      </a:accent6>
      <a:hlink>
        <a:srgbClr val="2E69FF"/>
      </a:hlink>
      <a:folHlink>
        <a:srgbClr val="967DFF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ema1" id="{87FF069B-8152-4B67-8E2D-F0F1D01FC167}" vid="{B98E6957-E06B-4A11-B08E-E596D1EE3D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453</TotalTime>
  <Words>646</Words>
  <Application>Microsoft Office PowerPoint</Application>
  <PresentationFormat>Widescreen</PresentationFormat>
  <Paragraphs>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Teema1</vt:lpstr>
      <vt:lpstr>Co-Innovation, asiakkaan ohjeet ja hakemusten sisällöt</vt:lpstr>
      <vt:lpstr>Co-Innovation hakemuskäsittelyn periaatteet</vt:lpstr>
      <vt:lpstr>Co-Innovation - koordinaattorin tehtävät</vt:lpstr>
      <vt:lpstr>Päähakemus     (koordinaattorin tehtävät jatkuu)</vt:lpstr>
      <vt:lpstr>Päähakemus     (koordinaattorin tehtävät jatkuu)</vt:lpstr>
      <vt:lpstr>Päähakemus, muutokset 4.6.2022 lähtien   (koordinaattorin tehtävät jatkuu) </vt:lpstr>
      <vt:lpstr>Osallistujahakemus;  OHJEET osallistujalle</vt:lpstr>
      <vt:lpstr>Osallistujahakemus; muutokset 4.6.2022 lähtien</vt:lpstr>
      <vt:lpstr>Osallistujahakemus; muutokset 4.6.2022 lähtien</vt:lpstr>
      <vt:lpstr>Päähakemuksen sisältö; asiakkaan kysymykset</vt:lpstr>
      <vt:lpstr>Päähakemus; asiakkaan kysymykset</vt:lpstr>
      <vt:lpstr>Päähakemus; asiakkaan kysymykset</vt:lpstr>
      <vt:lpstr>Päähakemus; asiakkaan kysymykset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Business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Yhteishanke, hakemusten kuvaukset</dc:title>
  <dc:creator>Gyllenbögel Sari</dc:creator>
  <cp:lastModifiedBy>Kirsi Koso</cp:lastModifiedBy>
  <cp:revision>58</cp:revision>
  <dcterms:created xsi:type="dcterms:W3CDTF">2020-01-09T06:54:19Z</dcterms:created>
  <dcterms:modified xsi:type="dcterms:W3CDTF">2022-06-03T10:06:05Z</dcterms:modified>
</cp:coreProperties>
</file>