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81" r:id="rId2"/>
  </p:sldMasterIdLst>
  <p:notesMasterIdLst>
    <p:notesMasterId r:id="rId22"/>
  </p:notesMasterIdLst>
  <p:sldIdLst>
    <p:sldId id="517" r:id="rId3"/>
    <p:sldId id="258" r:id="rId4"/>
    <p:sldId id="298" r:id="rId5"/>
    <p:sldId id="3638" r:id="rId6"/>
    <p:sldId id="295" r:id="rId7"/>
    <p:sldId id="296" r:id="rId8"/>
    <p:sldId id="526" r:id="rId9"/>
    <p:sldId id="3637" r:id="rId10"/>
    <p:sldId id="3652" r:id="rId11"/>
    <p:sldId id="264" r:id="rId12"/>
    <p:sldId id="3640" r:id="rId13"/>
    <p:sldId id="3641" r:id="rId14"/>
    <p:sldId id="3642" r:id="rId15"/>
    <p:sldId id="3651" r:id="rId16"/>
    <p:sldId id="3653" r:id="rId17"/>
    <p:sldId id="3649" r:id="rId18"/>
    <p:sldId id="299" r:id="rId19"/>
    <p:sldId id="300" r:id="rId20"/>
    <p:sldId id="259"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AC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5332" autoAdjust="0"/>
  </p:normalViewPr>
  <p:slideViewPr>
    <p:cSldViewPr snapToGrid="0">
      <p:cViewPr varScale="1">
        <p:scale>
          <a:sx n="41" d="100"/>
          <a:sy n="41" d="100"/>
        </p:scale>
        <p:origin x="596" y="24"/>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B1B54-D190-48BB-8307-79301CDCF61B}" type="datetimeFigureOut">
              <a:rPr lang="en-US" smtClean="0"/>
              <a:t>6/16/2023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C6E50-0148-4A80-BAF2-B5D44EE5952B}" type="slidenum">
              <a:rPr lang="en-US" smtClean="0"/>
              <a:t>‹#›</a:t>
            </a:fld>
            <a:endParaRPr lang="en-US"/>
          </a:p>
        </p:txBody>
      </p:sp>
    </p:spTree>
    <p:extLst>
      <p:ext uri="{BB962C8B-B14F-4D97-AF65-F5344CB8AC3E}">
        <p14:creationId xmlns:p14="http://schemas.microsoft.com/office/powerpoint/2010/main" val="178469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a:stretch>
              <a:fillRect/>
            </a:stretch>
          </a:blip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anchor="ctr">
            <a:noAutofit/>
          </a:bodyPr>
          <a:lstStyle>
            <a:lvl1pPr>
              <a:defRPr sz="4400" b="1">
                <a:solidFill>
                  <a:schemeClr val="tx1"/>
                </a:solidFill>
                <a:latin typeface="+mj-lt"/>
              </a:defRPr>
            </a:lvl1pPr>
          </a:lstStyle>
          <a:p>
            <a:r>
              <a:rPr lang="en-US" dirty="0"/>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dirty="0"/>
              <a:t> </a:t>
            </a:r>
            <a:endParaRPr lang="en-US" dirty="0"/>
          </a:p>
        </p:txBody>
      </p:sp>
    </p:spTree>
    <p:extLst>
      <p:ext uri="{BB962C8B-B14F-4D97-AF65-F5344CB8AC3E}">
        <p14:creationId xmlns:p14="http://schemas.microsoft.com/office/powerpoint/2010/main" val="24058035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32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16.6.2023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298793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F Video">
    <p:spTree>
      <p:nvGrpSpPr>
        <p:cNvPr id="1" name=""/>
        <p:cNvGrpSpPr/>
        <p:nvPr/>
      </p:nvGrpSpPr>
      <p:grpSpPr>
        <a:xfrm>
          <a:off x="0" y="0"/>
          <a:ext cx="0" cy="0"/>
          <a:chOff x="0" y="0"/>
          <a:chExt cx="0" cy="0"/>
        </a:xfrm>
      </p:grpSpPr>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Insert video/media by clicking icon</a:t>
            </a:r>
            <a:endParaRPr lang="en-US" dirty="0"/>
          </a:p>
          <a:p>
            <a:endParaRPr lang="fi-FI" dirty="0"/>
          </a:p>
        </p:txBody>
      </p:sp>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06AA65E1-DB82-40CA-A1D3-A69BC475BA6E}" type="datetimeFigureOut">
              <a:rPr lang="fi-FI" smtClean="0"/>
              <a:pPr/>
              <a:t>16.6.2023</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8435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06AA65E1-DB82-40CA-A1D3-A69BC475BA6E}" type="datetimeFigureOut">
              <a:rPr lang="fi-FI" smtClean="0"/>
              <a:t>16.6.2023</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42471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303498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89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Contac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a:normAutofit/>
          </a:bodyPr>
          <a:lstStyle>
            <a:lvl1pPr>
              <a:defRPr sz="4000" b="1"/>
            </a:lvl1pPr>
          </a:lstStyle>
          <a:p>
            <a:r>
              <a:rPr lang="en-US" dirty="0"/>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77963444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4F1B2F55-D082-472F-84D0-0D1C35B23B1B}" type="datetimeFigureOut">
              <a:rPr lang="fi-FI" smtClean="0"/>
              <a:t>16.6.2023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E838BB9-142C-4C3B-99AE-433E300BB5EC}" type="slidenum">
              <a:rPr lang="fi-FI" smtClean="0"/>
              <a:t>‹#›</a:t>
            </a:fld>
            <a:endParaRPr lang="fi-FI"/>
          </a:p>
        </p:txBody>
      </p:sp>
    </p:spTree>
    <p:extLst>
      <p:ext uri="{BB962C8B-B14F-4D97-AF65-F5344CB8AC3E}">
        <p14:creationId xmlns:p14="http://schemas.microsoft.com/office/powerpoint/2010/main" val="1059329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F1B2F55-D082-472F-84D0-0D1C35B23B1B}" type="datetimeFigureOut">
              <a:rPr lang="fi-FI" smtClean="0"/>
              <a:t>16.6.2023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E838BB9-142C-4C3B-99AE-433E300BB5EC}" type="slidenum">
              <a:rPr lang="fi-FI" smtClean="0"/>
              <a:t>‹#›</a:t>
            </a:fld>
            <a:endParaRPr lang="fi-FI"/>
          </a:p>
        </p:txBody>
      </p:sp>
    </p:spTree>
    <p:extLst>
      <p:ext uri="{BB962C8B-B14F-4D97-AF65-F5344CB8AC3E}">
        <p14:creationId xmlns:p14="http://schemas.microsoft.com/office/powerpoint/2010/main" val="48479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4F1B2F55-D082-472F-84D0-0D1C35B23B1B}" type="datetimeFigureOut">
              <a:rPr lang="fi-FI" smtClean="0"/>
              <a:t>16.6.2023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E838BB9-142C-4C3B-99AE-433E300BB5EC}" type="slidenum">
              <a:rPr lang="fi-FI" smtClean="0"/>
              <a:t>‹#›</a:t>
            </a:fld>
            <a:endParaRPr lang="fi-FI"/>
          </a:p>
        </p:txBody>
      </p:sp>
    </p:spTree>
    <p:extLst>
      <p:ext uri="{BB962C8B-B14F-4D97-AF65-F5344CB8AC3E}">
        <p14:creationId xmlns:p14="http://schemas.microsoft.com/office/powerpoint/2010/main" val="1334070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4F1B2F55-D082-472F-84D0-0D1C35B23B1B}" type="datetimeFigureOut">
              <a:rPr lang="fi-FI" smtClean="0"/>
              <a:t>16.6.2023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E838BB9-142C-4C3B-99AE-433E300BB5EC}" type="slidenum">
              <a:rPr lang="fi-FI" smtClean="0"/>
              <a:t>‹#›</a:t>
            </a:fld>
            <a:endParaRPr lang="fi-FI"/>
          </a:p>
        </p:txBody>
      </p:sp>
    </p:spTree>
    <p:extLst>
      <p:ext uri="{BB962C8B-B14F-4D97-AF65-F5344CB8AC3E}">
        <p14:creationId xmlns:p14="http://schemas.microsoft.com/office/powerpoint/2010/main" val="376603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anchor="ctr">
            <a:normAutofit/>
          </a:bodyPr>
          <a:lstStyle>
            <a:lvl1pPr algn="ctr">
              <a:defRPr sz="5400" b="1"/>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118649154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4F1B2F55-D082-472F-84D0-0D1C35B23B1B}" type="datetimeFigureOut">
              <a:rPr lang="fi-FI" smtClean="0"/>
              <a:t>16.6.2023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E838BB9-142C-4C3B-99AE-433E300BB5EC}" type="slidenum">
              <a:rPr lang="fi-FI" smtClean="0"/>
              <a:t>‹#›</a:t>
            </a:fld>
            <a:endParaRPr lang="fi-FI"/>
          </a:p>
        </p:txBody>
      </p:sp>
    </p:spTree>
    <p:extLst>
      <p:ext uri="{BB962C8B-B14F-4D97-AF65-F5344CB8AC3E}">
        <p14:creationId xmlns:p14="http://schemas.microsoft.com/office/powerpoint/2010/main" val="4194819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4F1B2F55-D082-472F-84D0-0D1C35B23B1B}" type="datetimeFigureOut">
              <a:rPr lang="fi-FI" smtClean="0"/>
              <a:t>16.6.2023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E838BB9-142C-4C3B-99AE-433E300BB5EC}" type="slidenum">
              <a:rPr lang="fi-FI" smtClean="0"/>
              <a:t>‹#›</a:t>
            </a:fld>
            <a:endParaRPr lang="fi-FI"/>
          </a:p>
        </p:txBody>
      </p:sp>
    </p:spTree>
    <p:extLst>
      <p:ext uri="{BB962C8B-B14F-4D97-AF65-F5344CB8AC3E}">
        <p14:creationId xmlns:p14="http://schemas.microsoft.com/office/powerpoint/2010/main" val="373082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F1B2F55-D082-472F-84D0-0D1C35B23B1B}" type="datetimeFigureOut">
              <a:rPr lang="fi-FI" smtClean="0"/>
              <a:t>16.6.2023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E838BB9-142C-4C3B-99AE-433E300BB5EC}" type="slidenum">
              <a:rPr lang="fi-FI" smtClean="0"/>
              <a:t>‹#›</a:t>
            </a:fld>
            <a:endParaRPr lang="fi-FI"/>
          </a:p>
        </p:txBody>
      </p:sp>
    </p:spTree>
    <p:extLst>
      <p:ext uri="{BB962C8B-B14F-4D97-AF65-F5344CB8AC3E}">
        <p14:creationId xmlns:p14="http://schemas.microsoft.com/office/powerpoint/2010/main" val="1623134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4F1B2F55-D082-472F-84D0-0D1C35B23B1B}" type="datetimeFigureOut">
              <a:rPr lang="fi-FI" smtClean="0"/>
              <a:t>16.6.2023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E838BB9-142C-4C3B-99AE-433E300BB5EC}" type="slidenum">
              <a:rPr lang="fi-FI" smtClean="0"/>
              <a:t>‹#›</a:t>
            </a:fld>
            <a:endParaRPr lang="fi-FI"/>
          </a:p>
        </p:txBody>
      </p:sp>
    </p:spTree>
    <p:extLst>
      <p:ext uri="{BB962C8B-B14F-4D97-AF65-F5344CB8AC3E}">
        <p14:creationId xmlns:p14="http://schemas.microsoft.com/office/powerpoint/2010/main" val="616051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4F1B2F55-D082-472F-84D0-0D1C35B23B1B}" type="datetimeFigureOut">
              <a:rPr lang="fi-FI" smtClean="0"/>
              <a:t>16.6.2023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E838BB9-142C-4C3B-99AE-433E300BB5EC}" type="slidenum">
              <a:rPr lang="fi-FI" smtClean="0"/>
              <a:t>‹#›</a:t>
            </a:fld>
            <a:endParaRPr lang="fi-FI"/>
          </a:p>
        </p:txBody>
      </p:sp>
    </p:spTree>
    <p:extLst>
      <p:ext uri="{BB962C8B-B14F-4D97-AF65-F5344CB8AC3E}">
        <p14:creationId xmlns:p14="http://schemas.microsoft.com/office/powerpoint/2010/main" val="3347949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F1B2F55-D082-472F-84D0-0D1C35B23B1B}" type="datetimeFigureOut">
              <a:rPr lang="fi-FI" smtClean="0"/>
              <a:t>16.6.2023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E838BB9-142C-4C3B-99AE-433E300BB5EC}" type="slidenum">
              <a:rPr lang="fi-FI" smtClean="0"/>
              <a:t>‹#›</a:t>
            </a:fld>
            <a:endParaRPr lang="fi-FI"/>
          </a:p>
        </p:txBody>
      </p:sp>
    </p:spTree>
    <p:extLst>
      <p:ext uri="{BB962C8B-B14F-4D97-AF65-F5344CB8AC3E}">
        <p14:creationId xmlns:p14="http://schemas.microsoft.com/office/powerpoint/2010/main" val="3575389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F1B2F55-D082-472F-84D0-0D1C35B23B1B}" type="datetimeFigureOut">
              <a:rPr lang="fi-FI" smtClean="0"/>
              <a:t>16.6.2023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E838BB9-142C-4C3B-99AE-433E300BB5EC}" type="slidenum">
              <a:rPr lang="fi-FI" smtClean="0"/>
              <a:t>‹#›</a:t>
            </a:fld>
            <a:endParaRPr lang="fi-FI"/>
          </a:p>
        </p:txBody>
      </p:sp>
    </p:spTree>
    <p:extLst>
      <p:ext uri="{BB962C8B-B14F-4D97-AF65-F5344CB8AC3E}">
        <p14:creationId xmlns:p14="http://schemas.microsoft.com/office/powerpoint/2010/main" val="326931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06AA65E1-DB82-40CA-A1D3-A69BC475BA6E}" type="datetimeFigureOut">
              <a:rPr lang="fi-FI" smtClean="0"/>
              <a:t>16.6.2023</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5496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06AA65E1-DB82-40CA-A1D3-A69BC475BA6E}" type="datetimeFigureOut">
              <a:rPr lang="fi-FI" smtClean="0"/>
              <a:t>16.6.2023</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6218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16.6.2023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932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16.6.2023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005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16.6.2023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Tree>
    <p:extLst>
      <p:ext uri="{BB962C8B-B14F-4D97-AF65-F5344CB8AC3E}">
        <p14:creationId xmlns:p14="http://schemas.microsoft.com/office/powerpoint/2010/main" val="231165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0" y="0"/>
            <a:ext cx="12180864" cy="6852498"/>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a:normAutofit/>
          </a:bodyPr>
          <a:lstStyle>
            <a:lvl1pPr algn="ctr">
              <a:defRPr sz="4000" b="1"/>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06AA65E1-DB82-40CA-A1D3-A69BC475BA6E}" type="datetimeFigureOut">
              <a:rPr lang="fi-FI" smtClean="0"/>
              <a:t>16.6.2023</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49109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020" y="81664"/>
            <a:ext cx="11467570" cy="6133108"/>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dirty="0"/>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16.6.2023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48218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Content Placeholder 2"/>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9028441" y="6153320"/>
            <a:ext cx="2677783" cy="704680"/>
          </a:xfrm>
          <a:prstGeom prst="rect">
            <a:avLst/>
          </a:prstGeom>
        </p:spPr>
      </p:pic>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16001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6AA65E1-DB82-40CA-A1D3-A69BC475BA6E}" type="datetimeFigureOut">
              <a:rPr lang="fi-FI" smtClean="0"/>
              <a:pPr/>
              <a:t>16.6.2023</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pic>
        <p:nvPicPr>
          <p:cNvPr id="7" name="Picture 6"/>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3136072223"/>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61" r:id="rId3"/>
    <p:sldLayoutId id="2147483663" r:id="rId4"/>
    <p:sldLayoutId id="2147483664" r:id="rId5"/>
    <p:sldLayoutId id="2147483673" r:id="rId6"/>
    <p:sldLayoutId id="2147483676" r:id="rId7"/>
    <p:sldLayoutId id="2147483665" r:id="rId8"/>
    <p:sldLayoutId id="2147483674" r:id="rId9"/>
    <p:sldLayoutId id="2147483675" r:id="rId10"/>
    <p:sldLayoutId id="2147483679" r:id="rId11"/>
    <p:sldLayoutId id="2147483666" r:id="rId12"/>
    <p:sldLayoutId id="2147483677" r:id="rId13"/>
    <p:sldLayoutId id="2147483678" r:id="rId14"/>
    <p:sldLayoutId id="2147483680" r:id="rId15"/>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B2F55-D082-472F-84D0-0D1C35B23B1B}" type="datetimeFigureOut">
              <a:rPr lang="fi-FI" smtClean="0"/>
              <a:t>16.6.2023</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38BB9-142C-4C3B-99AE-433E300BB5EC}" type="slidenum">
              <a:rPr lang="fi-FI" smtClean="0"/>
              <a:t>‹#›</a:t>
            </a:fld>
            <a:endParaRPr lang="fi-FI"/>
          </a:p>
        </p:txBody>
      </p:sp>
    </p:spTree>
    <p:extLst>
      <p:ext uri="{BB962C8B-B14F-4D97-AF65-F5344CB8AC3E}">
        <p14:creationId xmlns:p14="http://schemas.microsoft.com/office/powerpoint/2010/main" val="33525874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businessfinland.fi/48fd88/globalassets/finnish-customers/01-funding/08-guidelines--terms/funding-terms/yritysten_de_minimis_-avustus.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usinessfinland.fi/kampanjasivut/suomen-kestavan-kasvun-ohjelma"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sky, outdoor, flying, plane&#10;&#10;Description automatically generated">
            <a:extLst>
              <a:ext uri="{FF2B5EF4-FFF2-40B4-BE49-F238E27FC236}">
                <a16:creationId xmlns:a16="http://schemas.microsoft.com/office/drawing/2014/main" id="{7D7C88DB-83D8-4ED5-AA3F-2BADE555EE9A}"/>
              </a:ext>
            </a:extLst>
          </p:cNvPr>
          <p:cNvPicPr>
            <a:picLocks noGrp="1" noChangeAspect="1"/>
          </p:cNvPicPr>
          <p:nvPr>
            <p:ph type="pic" idx="1"/>
          </p:nvPr>
        </p:nvPicPr>
        <p:blipFill rotWithShape="1">
          <a:blip r:embed="rId2" cstate="email">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val="0"/>
              </a:ext>
            </a:extLst>
          </a:blip>
          <a:srcRect l="5416" t="25075" r="22040"/>
          <a:stretch/>
        </p:blipFill>
        <p:spPr>
          <a:xfrm>
            <a:off x="0" y="-63795"/>
            <a:ext cx="12248707" cy="7115992"/>
          </a:xfr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45236" y="5899869"/>
            <a:ext cx="3184037" cy="837904"/>
          </a:xfrm>
          <a:prstGeom prst="rect">
            <a:avLst/>
          </a:prstGeom>
        </p:spPr>
      </p:pic>
      <p:sp>
        <p:nvSpPr>
          <p:cNvPr id="3" name="Title 2">
            <a:extLst>
              <a:ext uri="{FF2B5EF4-FFF2-40B4-BE49-F238E27FC236}">
                <a16:creationId xmlns:a16="http://schemas.microsoft.com/office/drawing/2014/main" id="{B5AA4568-83B7-4707-B39C-EED9A8BE22CA}"/>
              </a:ext>
            </a:extLst>
          </p:cNvPr>
          <p:cNvSpPr>
            <a:spLocks noGrp="1"/>
          </p:cNvSpPr>
          <p:nvPr>
            <p:ph type="title"/>
          </p:nvPr>
        </p:nvSpPr>
        <p:spPr>
          <a:xfrm>
            <a:off x="626708" y="2341384"/>
            <a:ext cx="5279731" cy="1600200"/>
          </a:xfrm>
          <a:effectLst>
            <a:outerShdw blurRad="50800" dist="38100" dir="2700000" algn="tl" rotWithShape="0">
              <a:prstClr val="black">
                <a:alpha val="40000"/>
              </a:prstClr>
            </a:outerShdw>
          </a:effectLst>
        </p:spPr>
        <p:txBody>
          <a:bodyPr/>
          <a:lstStyle/>
          <a:p>
            <a:r>
              <a:rPr lang="fi-FI" dirty="0"/>
              <a:t>Suomen kestävän kasvun ohjelma (RRF)</a:t>
            </a:r>
          </a:p>
        </p:txBody>
      </p:sp>
      <p:sp>
        <p:nvSpPr>
          <p:cNvPr id="4" name="Text Placeholder 3">
            <a:extLst>
              <a:ext uri="{FF2B5EF4-FFF2-40B4-BE49-F238E27FC236}">
                <a16:creationId xmlns:a16="http://schemas.microsoft.com/office/drawing/2014/main" id="{D5CF5A8C-A3E7-4F61-8C93-2D49798A11C8}"/>
              </a:ext>
            </a:extLst>
          </p:cNvPr>
          <p:cNvSpPr>
            <a:spLocks noGrp="1"/>
          </p:cNvSpPr>
          <p:nvPr>
            <p:ph type="body" sz="half" idx="2"/>
          </p:nvPr>
        </p:nvSpPr>
        <p:spPr>
          <a:xfrm>
            <a:off x="626708" y="4370832"/>
            <a:ext cx="6459892" cy="2192411"/>
          </a:xfrm>
        </p:spPr>
        <p:txBody>
          <a:bodyPr vert="horz" lIns="91440" tIns="45720" rIns="91440" bIns="45720" rtlCol="0" anchor="t">
            <a:normAutofit fontScale="92500" lnSpcReduction="10000"/>
          </a:bodyPr>
          <a:lstStyle/>
          <a:p>
            <a:r>
              <a:rPr lang="fi-FI" sz="2600" b="1" dirty="0">
                <a:effectLst>
                  <a:outerShdw blurRad="50800" dist="38100" dir="2700000" algn="tl" rotWithShape="0">
                    <a:prstClr val="black">
                      <a:alpha val="40000"/>
                    </a:prstClr>
                  </a:outerShdw>
                </a:effectLst>
                <a:ea typeface="Tahoma"/>
                <a:cs typeface="Tahoma"/>
              </a:rPr>
              <a:t>Luovien alojen kestävää kasvua ja digitalisaatiota tukeva rahoitushaku</a:t>
            </a:r>
          </a:p>
          <a:p>
            <a:r>
              <a:rPr lang="fi-FI" sz="2600" b="1" dirty="0">
                <a:effectLst>
                  <a:outerShdw blurRad="50800" dist="38100" dir="2700000" algn="tl" rotWithShape="0">
                    <a:prstClr val="black">
                      <a:alpha val="40000"/>
                    </a:prstClr>
                  </a:outerShdw>
                </a:effectLst>
                <a:ea typeface="Tahoma"/>
                <a:cs typeface="Tahoma"/>
              </a:rPr>
              <a:t>Pilotointi- ja kokeiluhankkeet </a:t>
            </a:r>
          </a:p>
          <a:p>
            <a:pPr>
              <a:spcBef>
                <a:spcPts val="1800"/>
              </a:spcBef>
            </a:pPr>
            <a:r>
              <a:rPr lang="fi-FI" dirty="0">
                <a:effectLst>
                  <a:outerShdw blurRad="50800" dist="38100" dir="2700000" algn="tl" rotWithShape="0">
                    <a:prstClr val="black">
                      <a:alpha val="40000"/>
                    </a:prstClr>
                  </a:outerShdw>
                </a:effectLst>
              </a:rPr>
              <a:t>Infotilaisuus 13.6.2023 klo 9.00</a:t>
            </a:r>
          </a:p>
          <a:p>
            <a:pPr>
              <a:spcBef>
                <a:spcPts val="1800"/>
              </a:spcBef>
            </a:pPr>
            <a:r>
              <a:rPr lang="fi-FI" dirty="0">
                <a:effectLst>
                  <a:outerShdw blurRad="50800" dist="38100" dir="2700000" algn="tl" rotWithShape="0">
                    <a:prstClr val="black">
                      <a:alpha val="40000"/>
                    </a:prstClr>
                  </a:outerShdw>
                </a:effectLst>
              </a:rPr>
              <a:t>(Tilaisuus tallennetaan)</a:t>
            </a:r>
          </a:p>
          <a:p>
            <a:endParaRPr lang="fi-FI" dirty="0"/>
          </a:p>
        </p:txBody>
      </p:sp>
      <p:sp>
        <p:nvSpPr>
          <p:cNvPr id="11" name="Kuvan paikkamerkki 6"/>
          <p:cNvSpPr>
            <a:spLocks noGrp="1"/>
          </p:cNvSpPr>
          <p:nvPr>
            <p:ph type="pic" sz="quarter" idx="10"/>
          </p:nvPr>
        </p:nvSpPr>
        <p:spPr>
          <a:xfrm>
            <a:off x="626708" y="398649"/>
            <a:ext cx="1513847" cy="623972"/>
          </a:xfrm>
          <a:blipFill>
            <a:blip r:embed="rId5" cstate="screen">
              <a:extLst>
                <a:ext uri="{28A0092B-C50C-407E-A947-70E740481C1C}">
                  <a14:useLocalDpi xmlns:a14="http://schemas.microsoft.com/office/drawing/2010/main"/>
                </a:ext>
              </a:extLst>
            </a:blip>
            <a:stretch>
              <a:fillRect/>
            </a:stretch>
          </a:blipFill>
        </p:spPr>
        <p:txBody>
          <a:bodyPr/>
          <a:lstStyle/>
          <a:p>
            <a:pPr marL="0" indent="0">
              <a:buNone/>
            </a:pPr>
            <a:r>
              <a:rPr lang="fi-FI" dirty="0"/>
              <a:t> </a:t>
            </a:r>
            <a:endParaRPr lang="en-US" dirty="0"/>
          </a:p>
        </p:txBody>
      </p:sp>
    </p:spTree>
    <p:extLst>
      <p:ext uri="{BB962C8B-B14F-4D97-AF65-F5344CB8AC3E}">
        <p14:creationId xmlns:p14="http://schemas.microsoft.com/office/powerpoint/2010/main" val="323531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2369-072A-41C1-8FA9-B1782FD7F187}"/>
              </a:ext>
            </a:extLst>
          </p:cNvPr>
          <p:cNvSpPr>
            <a:spLocks noGrp="1"/>
          </p:cNvSpPr>
          <p:nvPr>
            <p:ph type="title"/>
          </p:nvPr>
        </p:nvSpPr>
        <p:spPr>
          <a:xfrm>
            <a:off x="1280160" y="2494205"/>
            <a:ext cx="10416539" cy="1778752"/>
          </a:xfrm>
        </p:spPr>
        <p:txBody>
          <a:bodyPr>
            <a:noAutofit/>
          </a:bodyPr>
          <a:lstStyle/>
          <a:p>
            <a:pPr>
              <a:spcBef>
                <a:spcPts val="1200"/>
              </a:spcBef>
            </a:pPr>
            <a:r>
              <a:rPr lang="fi-FI" sz="4400" dirty="0"/>
              <a:t>Teemat ja toteutusmalli</a:t>
            </a:r>
            <a:br>
              <a:rPr lang="fi-FI" sz="4400" dirty="0"/>
            </a:br>
            <a:br>
              <a:rPr lang="fi-FI" sz="4400" dirty="0"/>
            </a:br>
            <a:r>
              <a:rPr lang="fi-FI" sz="4400" dirty="0"/>
              <a:t>Olli Sinerma</a:t>
            </a:r>
            <a:endParaRPr lang="fi-FI" sz="4400" b="1" dirty="0"/>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45236" y="5899869"/>
            <a:ext cx="3184037" cy="837904"/>
          </a:xfrm>
          <a:prstGeom prst="rect">
            <a:avLst/>
          </a:prstGeom>
        </p:spPr>
      </p:pic>
    </p:spTree>
    <p:extLst>
      <p:ext uri="{BB962C8B-B14F-4D97-AF65-F5344CB8AC3E}">
        <p14:creationId xmlns:p14="http://schemas.microsoft.com/office/powerpoint/2010/main" val="99635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3682-DCC4-8759-273B-2BA05A52195B}"/>
              </a:ext>
            </a:extLst>
          </p:cNvPr>
          <p:cNvSpPr>
            <a:spLocks noGrp="1"/>
          </p:cNvSpPr>
          <p:nvPr>
            <p:ph type="title"/>
          </p:nvPr>
        </p:nvSpPr>
        <p:spPr/>
        <p:txBody>
          <a:bodyPr/>
          <a:lstStyle/>
          <a:p>
            <a:r>
              <a:rPr lang="fi-FI" dirty="0"/>
              <a:t>1. Luovista cross </a:t>
            </a:r>
            <a:r>
              <a:rPr lang="fi-FI" dirty="0" err="1"/>
              <a:t>sector</a:t>
            </a:r>
            <a:r>
              <a:rPr lang="fi-FI" dirty="0"/>
              <a:t> -sisällöistä menestystarinoita IP-osaamisen avulla</a:t>
            </a:r>
          </a:p>
        </p:txBody>
      </p:sp>
      <p:sp>
        <p:nvSpPr>
          <p:cNvPr id="3" name="Content Placeholder 2">
            <a:extLst>
              <a:ext uri="{FF2B5EF4-FFF2-40B4-BE49-F238E27FC236}">
                <a16:creationId xmlns:a16="http://schemas.microsoft.com/office/drawing/2014/main" id="{CAE56000-3B7C-6AB7-1413-580D80D87BDD}"/>
              </a:ext>
            </a:extLst>
          </p:cNvPr>
          <p:cNvSpPr>
            <a:spLocks noGrp="1"/>
          </p:cNvSpPr>
          <p:nvPr>
            <p:ph idx="1"/>
          </p:nvPr>
        </p:nvSpPr>
        <p:spPr>
          <a:xfrm>
            <a:off x="504825" y="3933825"/>
            <a:ext cx="11201399" cy="2243138"/>
          </a:xfrm>
        </p:spPr>
        <p:txBody>
          <a:bodyPr>
            <a:normAutofit/>
          </a:bodyPr>
          <a:lstStyle/>
          <a:p>
            <a:pPr marL="0" indent="0">
              <a:buNone/>
            </a:pPr>
            <a:r>
              <a:rPr lang="fi-FI" sz="1600" dirty="0"/>
              <a:t>Luovista cross </a:t>
            </a:r>
            <a:r>
              <a:rPr lang="fi-FI" sz="1600" dirty="0" err="1"/>
              <a:t>sector</a:t>
            </a:r>
            <a:r>
              <a:rPr lang="fi-FI" sz="1600" dirty="0"/>
              <a:t> -sisällöistä menestystarinoita IP-osaamisen avulla -hakuteeman puitteissa rahoitettavissa tutkimushankkeissa tarkastellaan erityyppisistä (tyypillisesti digitaalisista) sisällöistä koostuvien tuotantokokonaisuuksien tuotanto-, ideointi/konseptointi- ja kaupallistamisprosessiin liittyviä tutkimuskysymyksiä. Yritysten hankkeissa tutkitaan ja kehitetään tuotanto- ja kaupallistamisprosessin sekä demojen edellyttämiä uusia ratkaisuja, joiden avulla voidaan hyödyntää luovaa sisältöä toisissa vertikaaleissa (esim. kirjallisuudesta AV-tuotantoihin ja/tai peleihin). </a:t>
            </a:r>
          </a:p>
          <a:p>
            <a:pPr marL="0" indent="0">
              <a:buNone/>
            </a:pPr>
            <a:r>
              <a:rPr lang="fi-FI" sz="1600" dirty="0"/>
              <a:t>Molempien osalta olennaista on, että kehitettäviin ratkaisuihin kohdistuu merkittäviä kaupallisesti skaalautuvia mahdollisuuksia ja että ne perustuvat riittävän olennaisesti digitaalisten mahdollisuuksien hyödyntämiseen kilpailuetuna. Huomiota kiinnitetään erityisesti ideoiden uutuuteen, ansaintamalliin ja IP-osaamisen tavoitteelliseen hyödyntämiseen sekä saavutettavaan kilpailuetuun suhteessa olemassa oleviin ratkaisuihin tai toimintamalleihin.</a:t>
            </a:r>
          </a:p>
        </p:txBody>
      </p:sp>
      <p:sp>
        <p:nvSpPr>
          <p:cNvPr id="4" name="TextBox 3">
            <a:extLst>
              <a:ext uri="{FF2B5EF4-FFF2-40B4-BE49-F238E27FC236}">
                <a16:creationId xmlns:a16="http://schemas.microsoft.com/office/drawing/2014/main" id="{8AD48BFD-3B04-D768-C138-DDF6190F9BDD}"/>
              </a:ext>
            </a:extLst>
          </p:cNvPr>
          <p:cNvSpPr txBox="1"/>
          <p:nvPr/>
        </p:nvSpPr>
        <p:spPr>
          <a:xfrm>
            <a:off x="504825" y="2302609"/>
            <a:ext cx="11201399" cy="1631216"/>
          </a:xfrm>
          <a:prstGeom prst="rect">
            <a:avLst/>
          </a:prstGeom>
          <a:noFill/>
        </p:spPr>
        <p:txBody>
          <a:bodyPr wrap="square" rtlCol="0">
            <a:spAutoFit/>
          </a:bodyPr>
          <a:lstStyle/>
          <a:p>
            <a:pPr marL="342900" indent="-342900">
              <a:buFont typeface="Arial" panose="020B0604020202020204" pitchFamily="34" charset="0"/>
              <a:buChar char="•"/>
            </a:pPr>
            <a:r>
              <a:rPr lang="fi-FI" sz="2000" dirty="0">
                <a:effectLst/>
                <a:latin typeface="Calibri" panose="020F0502020204030204" pitchFamily="34" charset="0"/>
                <a:ea typeface="Calibri" panose="020F0502020204030204" pitchFamily="34" charset="0"/>
              </a:rPr>
              <a:t>Siirretään IP alustalta toiselle. </a:t>
            </a:r>
          </a:p>
          <a:p>
            <a:pPr marL="342900" indent="-342900">
              <a:buFont typeface="Arial" panose="020B0604020202020204" pitchFamily="34" charset="0"/>
              <a:buChar char="•"/>
            </a:pPr>
            <a:r>
              <a:rPr lang="fi-FI" sz="2000" dirty="0">
                <a:effectLst/>
                <a:latin typeface="Calibri" panose="020F0502020204030204" pitchFamily="34" charset="0"/>
                <a:ea typeface="Calibri" panose="020F0502020204030204" pitchFamily="34" charset="0"/>
              </a:rPr>
              <a:t>Opetellaan tekemään jotain yritykselle uutta toimintaa, vaikkapa leffafirmana julkaista demoversio interaktiivisesta elokuvasta. </a:t>
            </a:r>
          </a:p>
          <a:p>
            <a:pPr marL="342900" indent="-342900">
              <a:buFont typeface="Arial" panose="020B0604020202020204" pitchFamily="34" charset="0"/>
              <a:buChar char="•"/>
            </a:pPr>
            <a:r>
              <a:rPr lang="fi-FI" sz="2000" dirty="0">
                <a:effectLst/>
                <a:latin typeface="Calibri" panose="020F0502020204030204" pitchFamily="34" charset="0"/>
                <a:ea typeface="Calibri" panose="020F0502020204030204" pitchFamily="34" charset="0"/>
              </a:rPr>
              <a:t>Ostopalvelut ovat sallittuja kaikissa teemoissa ja rahoitusmuodoissa.</a:t>
            </a:r>
          </a:p>
          <a:p>
            <a:endParaRPr lang="fi-FI" sz="2000" dirty="0"/>
          </a:p>
        </p:txBody>
      </p:sp>
    </p:spTree>
    <p:extLst>
      <p:ext uri="{BB962C8B-B14F-4D97-AF65-F5344CB8AC3E}">
        <p14:creationId xmlns:p14="http://schemas.microsoft.com/office/powerpoint/2010/main" val="376784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330C-F436-6604-6D73-EE6F6DF1C9EC}"/>
              </a:ext>
            </a:extLst>
          </p:cNvPr>
          <p:cNvSpPr>
            <a:spLocks noGrp="1"/>
          </p:cNvSpPr>
          <p:nvPr>
            <p:ph type="title"/>
          </p:nvPr>
        </p:nvSpPr>
        <p:spPr/>
        <p:txBody>
          <a:bodyPr/>
          <a:lstStyle/>
          <a:p>
            <a:r>
              <a:rPr lang="fi-FI" dirty="0"/>
              <a:t>2. Luovan talouden vipuvaikutus eri toimialoilla</a:t>
            </a:r>
          </a:p>
        </p:txBody>
      </p:sp>
      <p:sp>
        <p:nvSpPr>
          <p:cNvPr id="3" name="Content Placeholder 2">
            <a:extLst>
              <a:ext uri="{FF2B5EF4-FFF2-40B4-BE49-F238E27FC236}">
                <a16:creationId xmlns:a16="http://schemas.microsoft.com/office/drawing/2014/main" id="{ABB1EEB9-4AB1-26A2-FD3D-5B6B8FA74A1F}"/>
              </a:ext>
            </a:extLst>
          </p:cNvPr>
          <p:cNvSpPr>
            <a:spLocks noGrp="1"/>
          </p:cNvSpPr>
          <p:nvPr>
            <p:ph idx="1"/>
          </p:nvPr>
        </p:nvSpPr>
        <p:spPr>
          <a:xfrm>
            <a:off x="504825" y="4105275"/>
            <a:ext cx="11201399" cy="2071688"/>
          </a:xfrm>
        </p:spPr>
        <p:txBody>
          <a:bodyPr>
            <a:normAutofit/>
          </a:bodyPr>
          <a:lstStyle/>
          <a:p>
            <a:pPr marL="0" indent="0">
              <a:buNone/>
            </a:pPr>
            <a:r>
              <a:rPr lang="fi-FI" sz="1600" dirty="0"/>
              <a:t>Luovan talouden vipuvaikutus eri toimialoilla -hakuteeman osalta rahoitusta voidaan myöntää tutkimushankkeille, joissa tutkitaan ja kehitetään luovan osaamisen ja menetelmien tuomia uusia vipuvaikutusmahdollisuuksia kilpailuedun saavuttamiseksi niin sanotuilla vakiintuneilla toimialoilla. </a:t>
            </a:r>
          </a:p>
          <a:p>
            <a:pPr marL="0" indent="0">
              <a:buNone/>
            </a:pPr>
            <a:r>
              <a:rPr lang="fi-FI" sz="1600" dirty="0"/>
              <a:t>Yrityshankkeissa rahoitusta voidaan myöntää muille kuin perinteisten luovien toimialojen yrityksille, jotka hankkivat luovia palveluita ja osaamista kasvattaakseen kilpailukykyään esimerkiksi uudistuneiden toimintamallien ja </a:t>
            </a:r>
            <a:r>
              <a:rPr lang="fi-FI" sz="1600" dirty="0" err="1"/>
              <a:t>tki</a:t>
            </a:r>
            <a:r>
              <a:rPr lang="fi-FI" sz="1600" dirty="0"/>
              <a:t>-prosessien kautta. Olennaista on, että kokeiltavien ratkaisujen kehittäminen on liiketoiminnallisesti tavoitteellista ja että siihen sisältyy merkittävän kilpailuedun saavuttamisen mahdollisuus. Sen ohella painotamme riittävää digitaalisten mahdollisuuksien hyödyntämistä.</a:t>
            </a:r>
          </a:p>
        </p:txBody>
      </p:sp>
      <p:sp>
        <p:nvSpPr>
          <p:cNvPr id="9" name="TextBox 8">
            <a:extLst>
              <a:ext uri="{FF2B5EF4-FFF2-40B4-BE49-F238E27FC236}">
                <a16:creationId xmlns:a16="http://schemas.microsoft.com/office/drawing/2014/main" id="{05858CCB-6DBF-CD74-5207-FD8F02185D11}"/>
              </a:ext>
            </a:extLst>
          </p:cNvPr>
          <p:cNvSpPr txBox="1"/>
          <p:nvPr/>
        </p:nvSpPr>
        <p:spPr>
          <a:xfrm>
            <a:off x="504825" y="2302609"/>
            <a:ext cx="11201399" cy="1631216"/>
          </a:xfrm>
          <a:prstGeom prst="rect">
            <a:avLst/>
          </a:prstGeom>
          <a:noFill/>
        </p:spPr>
        <p:txBody>
          <a:bodyPr wrap="square" rtlCol="0">
            <a:spAutoFit/>
          </a:bodyPr>
          <a:lstStyle/>
          <a:p>
            <a:pPr marL="342900" indent="-342900">
              <a:buFont typeface="Arial" panose="020B0604020202020204" pitchFamily="34" charset="0"/>
              <a:buChar char="•"/>
            </a:pPr>
            <a:r>
              <a:rPr lang="fi-FI" sz="2000" dirty="0">
                <a:effectLst/>
                <a:latin typeface="Calibri" panose="020F0502020204030204" pitchFamily="34" charset="0"/>
                <a:ea typeface="Calibri" panose="020F0502020204030204" pitchFamily="34" charset="0"/>
              </a:rPr>
              <a:t>Yrityksille, jotka eivät ole luovalla alalla, mutta haluaisivat käyttää jotain luovan alan menetelmää tai tekniikkaa kilpailuedun saavuttamiseen. </a:t>
            </a:r>
          </a:p>
          <a:p>
            <a:pPr marL="342900" indent="-342900">
              <a:buFont typeface="Arial" panose="020B0604020202020204" pitchFamily="34" charset="0"/>
              <a:buChar char="•"/>
            </a:pPr>
            <a:r>
              <a:rPr lang="fi-FI" sz="2000" dirty="0">
                <a:effectLst/>
                <a:latin typeface="Calibri" panose="020F0502020204030204" pitchFamily="34" charset="0"/>
                <a:ea typeface="Calibri" panose="020F0502020204030204" pitchFamily="34" charset="0"/>
              </a:rPr>
              <a:t>Vähintään kansallinen uutuusarvo ideasta pitää löytyä.</a:t>
            </a:r>
          </a:p>
          <a:p>
            <a:pPr marL="342900" indent="-342900">
              <a:buFont typeface="Arial" panose="020B0604020202020204" pitchFamily="34" charset="0"/>
              <a:buChar char="•"/>
            </a:pPr>
            <a:r>
              <a:rPr lang="fi-FI" sz="2000" dirty="0">
                <a:latin typeface="Calibri" panose="020F0502020204030204" pitchFamily="34" charset="0"/>
                <a:ea typeface="Calibri" panose="020F0502020204030204" pitchFamily="34" charset="0"/>
              </a:rPr>
              <a:t>Parhaimmillaan uudistaa yrityksen toimintatapaa pysyvästi.</a:t>
            </a:r>
            <a:endParaRPr lang="fi-FI" sz="2000" dirty="0">
              <a:effectLst/>
              <a:latin typeface="Calibri" panose="020F0502020204030204" pitchFamily="34" charset="0"/>
              <a:ea typeface="Calibri" panose="020F0502020204030204" pitchFamily="34" charset="0"/>
            </a:endParaRPr>
          </a:p>
          <a:p>
            <a:endParaRPr lang="fi-FI" sz="2000" dirty="0"/>
          </a:p>
        </p:txBody>
      </p:sp>
    </p:spTree>
    <p:extLst>
      <p:ext uri="{BB962C8B-B14F-4D97-AF65-F5344CB8AC3E}">
        <p14:creationId xmlns:p14="http://schemas.microsoft.com/office/powerpoint/2010/main" val="134383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8142-C24C-0938-224B-21FB91F06A46}"/>
              </a:ext>
            </a:extLst>
          </p:cNvPr>
          <p:cNvSpPr>
            <a:spLocks noGrp="1"/>
          </p:cNvSpPr>
          <p:nvPr>
            <p:ph type="title"/>
          </p:nvPr>
        </p:nvSpPr>
        <p:spPr/>
        <p:txBody>
          <a:bodyPr/>
          <a:lstStyle/>
          <a:p>
            <a:r>
              <a:rPr lang="fi-FI" dirty="0"/>
              <a:t>3. </a:t>
            </a:r>
            <a:r>
              <a:rPr lang="fi-FI" dirty="0" err="1"/>
              <a:t>CreaTech</a:t>
            </a:r>
            <a:r>
              <a:rPr lang="fi-FI" dirty="0"/>
              <a:t>-alueen uudet mahdollisuudet</a:t>
            </a:r>
          </a:p>
        </p:txBody>
      </p:sp>
      <p:sp>
        <p:nvSpPr>
          <p:cNvPr id="3" name="Content Placeholder 2">
            <a:extLst>
              <a:ext uri="{FF2B5EF4-FFF2-40B4-BE49-F238E27FC236}">
                <a16:creationId xmlns:a16="http://schemas.microsoft.com/office/drawing/2014/main" id="{1FED3151-B512-D550-E540-0C176840AD3B}"/>
              </a:ext>
            </a:extLst>
          </p:cNvPr>
          <p:cNvSpPr>
            <a:spLocks noGrp="1"/>
          </p:cNvSpPr>
          <p:nvPr>
            <p:ph idx="1"/>
          </p:nvPr>
        </p:nvSpPr>
        <p:spPr>
          <a:xfrm>
            <a:off x="504825" y="4105275"/>
            <a:ext cx="11201399" cy="2071688"/>
          </a:xfrm>
        </p:spPr>
        <p:txBody>
          <a:bodyPr>
            <a:normAutofit/>
          </a:bodyPr>
          <a:lstStyle/>
          <a:p>
            <a:pPr marL="0" indent="0">
              <a:buNone/>
            </a:pPr>
            <a:r>
              <a:rPr lang="fi-FI" sz="1600" dirty="0" err="1"/>
              <a:t>CreaTech</a:t>
            </a:r>
            <a:r>
              <a:rPr lang="fi-FI" sz="1600" dirty="0"/>
              <a:t>-alueen uudet mahdollisuudet -hakuteeman osalta rahoitusta voidaan myöntää tutkimushankkeille, jotka etsivät uutta osaamista, jolla yhdistetään tulevaisuuden </a:t>
            </a:r>
            <a:r>
              <a:rPr lang="fi-FI" sz="1600" dirty="0" err="1"/>
              <a:t>immersiivisten</a:t>
            </a:r>
            <a:r>
              <a:rPr lang="fi-FI" sz="1600" dirty="0"/>
              <a:t> ratkaisujen tuomat mahdollisuudet ja syvä asiakasymmärrys luovan talouden voittaviksi liiketoimintamalleiksi ja toteutuskokonaisuuksiksi.</a:t>
            </a:r>
          </a:p>
          <a:p>
            <a:pPr marL="0" indent="0">
              <a:buNone/>
            </a:pPr>
            <a:r>
              <a:rPr lang="fi-FI" sz="1600" dirty="0"/>
              <a:t>Yritysten hankkeissa painopisteenä on edellä kuvattujen ratkaisujen tutkiminen ja kehittäminen, niiden tavoitteellinen testaaminen sekä liiketoimintaan tähtäävän tiekartan laatiminen ja hahmottaminen. Olennaista on, että ratkaisuihin kohdistuu merkittäviä, kaupallisesti skaalautuvia mahdollisuuksia ja että ne perustuvat riittävän olennaisesti digitaalisten mahdollisuuksien hyödyntämiseen kilpailuedun pohjana. Huomiota kiinnitetään erityisesti ideoiden uutuuteen, ansaintamalliin ja kilpailuetuun suhteessa olemassa oleviin ratkaisuihin.</a:t>
            </a:r>
          </a:p>
        </p:txBody>
      </p:sp>
      <p:sp>
        <p:nvSpPr>
          <p:cNvPr id="4" name="TextBox 3">
            <a:extLst>
              <a:ext uri="{FF2B5EF4-FFF2-40B4-BE49-F238E27FC236}">
                <a16:creationId xmlns:a16="http://schemas.microsoft.com/office/drawing/2014/main" id="{6D927DA9-7B7D-0191-F47F-8ADE86D0E370}"/>
              </a:ext>
            </a:extLst>
          </p:cNvPr>
          <p:cNvSpPr txBox="1"/>
          <p:nvPr/>
        </p:nvSpPr>
        <p:spPr>
          <a:xfrm>
            <a:off x="504825" y="2302609"/>
            <a:ext cx="11201399" cy="1323439"/>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Calibri" panose="020F0502020204030204" pitchFamily="34" charset="0"/>
                <a:ea typeface="Calibri" panose="020F0502020204030204" pitchFamily="34" charset="0"/>
              </a:rPr>
              <a:t>Lohkoketjut? Tekoäly? XR?</a:t>
            </a:r>
          </a:p>
          <a:p>
            <a:pPr marL="342900" indent="-342900">
              <a:buFont typeface="Arial" panose="020B0604020202020204" pitchFamily="34" charset="0"/>
              <a:buChar char="•"/>
            </a:pPr>
            <a:r>
              <a:rPr lang="fi-FI" sz="2000" dirty="0">
                <a:effectLst/>
                <a:latin typeface="Calibri" panose="020F0502020204030204" pitchFamily="34" charset="0"/>
                <a:ea typeface="Calibri" panose="020F0502020204030204" pitchFamily="34" charset="0"/>
              </a:rPr>
              <a:t>Kil</a:t>
            </a:r>
            <a:r>
              <a:rPr lang="fi-FI" sz="2000" dirty="0">
                <a:latin typeface="Calibri" panose="020F0502020204030204" pitchFamily="34" charset="0"/>
                <a:ea typeface="Calibri" panose="020F0502020204030204" pitchFamily="34" charset="0"/>
              </a:rPr>
              <a:t>pailuetua hyötykäyttämällä uutta teknologiaa.</a:t>
            </a:r>
          </a:p>
          <a:p>
            <a:pPr marL="342900" indent="-342900">
              <a:buFont typeface="Arial" panose="020B0604020202020204" pitchFamily="34" charset="0"/>
              <a:buChar char="•"/>
            </a:pPr>
            <a:r>
              <a:rPr lang="fi-FI" sz="2000" dirty="0">
                <a:effectLst/>
                <a:latin typeface="Calibri" panose="020F0502020204030204" pitchFamily="34" charset="0"/>
                <a:ea typeface="Calibri" panose="020F0502020204030204" pitchFamily="34" charset="0"/>
              </a:rPr>
              <a:t>Ei jäädä vain käyttäjiksi, vaan parhaimmillaan tullaan kehittäjiksi.</a:t>
            </a:r>
          </a:p>
          <a:p>
            <a:endParaRPr lang="fi-FI" sz="2000" dirty="0"/>
          </a:p>
        </p:txBody>
      </p:sp>
    </p:spTree>
    <p:extLst>
      <p:ext uri="{BB962C8B-B14F-4D97-AF65-F5344CB8AC3E}">
        <p14:creationId xmlns:p14="http://schemas.microsoft.com/office/powerpoint/2010/main" val="261390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664D-B0C0-2BE5-05F5-4DA6F9AD939F}"/>
              </a:ext>
            </a:extLst>
          </p:cNvPr>
          <p:cNvSpPr>
            <a:spLocks noGrp="1"/>
          </p:cNvSpPr>
          <p:nvPr>
            <p:ph type="title"/>
          </p:nvPr>
        </p:nvSpPr>
        <p:spPr/>
        <p:txBody>
          <a:bodyPr/>
          <a:lstStyle/>
          <a:p>
            <a:r>
              <a:rPr lang="fi-FI" dirty="0"/>
              <a:t>De </a:t>
            </a:r>
            <a:r>
              <a:rPr lang="fi-FI" dirty="0" err="1"/>
              <a:t>minimis</a:t>
            </a:r>
            <a:r>
              <a:rPr lang="fi-FI" dirty="0"/>
              <a:t> –rahoituksessa huomioitavaa</a:t>
            </a:r>
          </a:p>
        </p:txBody>
      </p:sp>
      <p:sp>
        <p:nvSpPr>
          <p:cNvPr id="3" name="Content Placeholder 2">
            <a:extLst>
              <a:ext uri="{FF2B5EF4-FFF2-40B4-BE49-F238E27FC236}">
                <a16:creationId xmlns:a16="http://schemas.microsoft.com/office/drawing/2014/main" id="{A423D392-CEF0-DD29-F215-BE4C246C0160}"/>
              </a:ext>
            </a:extLst>
          </p:cNvPr>
          <p:cNvSpPr>
            <a:spLocks noGrp="1"/>
          </p:cNvSpPr>
          <p:nvPr>
            <p:ph idx="1"/>
          </p:nvPr>
        </p:nvSpPr>
        <p:spPr/>
        <p:txBody>
          <a:bodyPr>
            <a:normAutofit/>
          </a:bodyPr>
          <a:lstStyle/>
          <a:p>
            <a:r>
              <a:rPr lang="fi-FI" dirty="0">
                <a:hlinkClick r:id="rId2"/>
              </a:rPr>
              <a:t>https://www.businessfinland.fi/48fd88/globalassets/finnish-customers/01-funding/08-guidelines--terms/funding-terms/yritysten_de_minimis_-avustus.pdf</a:t>
            </a:r>
            <a:br>
              <a:rPr lang="fi-FI" dirty="0"/>
            </a:br>
            <a:endParaRPr lang="fi-FI" dirty="0"/>
          </a:p>
          <a:p>
            <a:r>
              <a:rPr lang="fi-FI" dirty="0"/>
              <a:t>Tiimi: Minimissään kaksi henkeä 100% tai yksi 100% ja useampi osa-aikainen</a:t>
            </a:r>
          </a:p>
          <a:p>
            <a:r>
              <a:rPr lang="fi-FI" dirty="0"/>
              <a:t>Yritysmuoto: Oy, Oyj, Ky, Ay ja Osuuskunta.</a:t>
            </a:r>
          </a:p>
          <a:p>
            <a:r>
              <a:rPr lang="fi-FI" b="0" i="0" dirty="0">
                <a:solidFill>
                  <a:srgbClr val="191919"/>
                </a:solidFill>
                <a:effectLst/>
                <a:latin typeface="Finlandica" panose="00000500000000000000" pitchFamily="2" charset="0"/>
              </a:rPr>
              <a:t>EU-asetuksen mukaan yritys voi saada de </a:t>
            </a:r>
            <a:r>
              <a:rPr lang="fi-FI" b="0" i="0" dirty="0" err="1">
                <a:solidFill>
                  <a:srgbClr val="191919"/>
                </a:solidFill>
                <a:effectLst/>
                <a:latin typeface="Finlandica" panose="00000500000000000000" pitchFamily="2" charset="0"/>
              </a:rPr>
              <a:t>minimis</a:t>
            </a:r>
            <a:r>
              <a:rPr lang="fi-FI" b="0" i="0" dirty="0">
                <a:solidFill>
                  <a:srgbClr val="191919"/>
                </a:solidFill>
                <a:effectLst/>
                <a:latin typeface="Finlandica" panose="00000500000000000000" pitchFamily="2" charset="0"/>
              </a:rPr>
              <a:t> -tukea enintään 200 000 euroa kuluvan ja kahden edellisen verovuoden aikana</a:t>
            </a:r>
            <a:br>
              <a:rPr lang="fi-FI" dirty="0"/>
            </a:br>
            <a:endParaRPr lang="fi-FI" dirty="0"/>
          </a:p>
          <a:p>
            <a:r>
              <a:rPr lang="fi-FI" dirty="0"/>
              <a:t>Omarahoitusosuus (50%), hankkeen maksimikoko 200 000e.</a:t>
            </a:r>
          </a:p>
          <a:p>
            <a:r>
              <a:rPr lang="fi-FI" dirty="0"/>
              <a:t>Rahoituksen koko suhteutetaan yrityksen liikevaihtoon ja tilanteeseen</a:t>
            </a:r>
            <a:br>
              <a:rPr lang="fi-FI" dirty="0"/>
            </a:br>
            <a:endParaRPr lang="fi-FI" dirty="0"/>
          </a:p>
        </p:txBody>
      </p:sp>
    </p:spTree>
    <p:extLst>
      <p:ext uri="{BB962C8B-B14F-4D97-AF65-F5344CB8AC3E}">
        <p14:creationId xmlns:p14="http://schemas.microsoft.com/office/powerpoint/2010/main" val="356473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BDB3-9F94-894D-C5CD-2713CF64EA94}"/>
              </a:ext>
            </a:extLst>
          </p:cNvPr>
          <p:cNvSpPr>
            <a:spLocks noGrp="1"/>
          </p:cNvSpPr>
          <p:nvPr>
            <p:ph type="title"/>
          </p:nvPr>
        </p:nvSpPr>
        <p:spPr/>
        <p:txBody>
          <a:bodyPr/>
          <a:lstStyle/>
          <a:p>
            <a:r>
              <a:rPr lang="fi-FI" dirty="0"/>
              <a:t>Rahoitettavaa / Ei-rahoitettavaa</a:t>
            </a:r>
          </a:p>
        </p:txBody>
      </p:sp>
      <p:sp>
        <p:nvSpPr>
          <p:cNvPr id="3" name="Content Placeholder 2">
            <a:extLst>
              <a:ext uri="{FF2B5EF4-FFF2-40B4-BE49-F238E27FC236}">
                <a16:creationId xmlns:a16="http://schemas.microsoft.com/office/drawing/2014/main" id="{E795073F-B5D1-2755-9092-1F8F25350D63}"/>
              </a:ext>
            </a:extLst>
          </p:cNvPr>
          <p:cNvSpPr>
            <a:spLocks noGrp="1"/>
          </p:cNvSpPr>
          <p:nvPr>
            <p:ph idx="1"/>
          </p:nvPr>
        </p:nvSpPr>
        <p:spPr/>
        <p:txBody>
          <a:bodyPr>
            <a:normAutofit/>
          </a:bodyPr>
          <a:lstStyle/>
          <a:p>
            <a:r>
              <a:rPr lang="fi-FI" dirty="0"/>
              <a:t>Kyllä</a:t>
            </a:r>
          </a:p>
          <a:p>
            <a:pPr lvl="1"/>
            <a:r>
              <a:rPr lang="fi-FI" sz="1400" dirty="0">
                <a:effectLst/>
                <a:latin typeface="Calibri" panose="020F0502020204030204" pitchFamily="34" charset="0"/>
                <a:ea typeface="Calibri" panose="020F0502020204030204" pitchFamily="34" charset="0"/>
              </a:rPr>
              <a:t> </a:t>
            </a:r>
            <a:r>
              <a:rPr lang="fi-FI" sz="1800" dirty="0">
                <a:effectLst/>
                <a:latin typeface="Calibri" panose="020F0502020204030204" pitchFamily="34" charset="0"/>
                <a:ea typeface="Calibri" panose="020F0502020204030204" pitchFamily="34" charset="0"/>
              </a:rPr>
              <a:t>Projekteja, joissa kehitetään uusia tuotteita tai palveluita tai parannetaan merkittävästi jo olemassa olevia</a:t>
            </a:r>
            <a:endParaRPr lang="fi-FI" sz="1800" dirty="0">
              <a:latin typeface="Calibri" panose="020F0502020204030204" pitchFamily="34" charset="0"/>
              <a:ea typeface="Calibri" panose="020F0502020204030204" pitchFamily="34" charset="0"/>
            </a:endParaRPr>
          </a:p>
          <a:p>
            <a:pPr lvl="1"/>
            <a:r>
              <a:rPr lang="fi-FI" sz="1800" dirty="0">
                <a:effectLst/>
                <a:latin typeface="Calibri" panose="020F0502020204030204" pitchFamily="34" charset="0"/>
                <a:ea typeface="Calibri" panose="020F0502020204030204" pitchFamily="34" charset="0"/>
              </a:rPr>
              <a:t>Prototyyppien kehittämistä tai prototyyppejä</a:t>
            </a:r>
          </a:p>
          <a:p>
            <a:pPr lvl="1"/>
            <a:r>
              <a:rPr lang="fi-FI" sz="1800" dirty="0">
                <a:effectLst/>
                <a:latin typeface="Calibri" panose="020F0502020204030204" pitchFamily="34" charset="0"/>
                <a:ea typeface="Calibri" panose="020F0502020204030204" pitchFamily="34" charset="0"/>
              </a:rPr>
              <a:t>Pilotointihankkeita, joissa uusia tutkimus- ja kehitysprojektien tuloksia pilotoidaan yhteistyössä asiakkaan kanssa</a:t>
            </a:r>
          </a:p>
          <a:p>
            <a:pPr lvl="1"/>
            <a:r>
              <a:rPr lang="fi-FI" sz="1800" dirty="0">
                <a:effectLst/>
                <a:latin typeface="Calibri" panose="020F0502020204030204" pitchFamily="34" charset="0"/>
                <a:ea typeface="Calibri" panose="020F0502020204030204" pitchFamily="34" charset="0"/>
              </a:rPr>
              <a:t>Demonstraatiohankkeita, joissa jo kehitettyjen ratkaisujen toimivuus voidaan osoittaa riittävän laajasti todellisessa toimintaympäristössä</a:t>
            </a:r>
          </a:p>
          <a:p>
            <a:pPr lvl="1"/>
            <a:endParaRPr lang="fi-FI" sz="1800" dirty="0">
              <a:latin typeface="Calibri" panose="020F0502020204030204" pitchFamily="34" charset="0"/>
              <a:ea typeface="Calibri" panose="020F0502020204030204" pitchFamily="34" charset="0"/>
            </a:endParaRPr>
          </a:p>
          <a:p>
            <a:r>
              <a:rPr lang="fi-FI" sz="2200" dirty="0">
                <a:effectLst/>
                <a:latin typeface="Calibri" panose="020F0502020204030204" pitchFamily="34" charset="0"/>
                <a:ea typeface="Calibri" panose="020F0502020204030204" pitchFamily="34" charset="0"/>
              </a:rPr>
              <a:t>EI</a:t>
            </a:r>
          </a:p>
          <a:p>
            <a:pPr lvl="1"/>
            <a:r>
              <a:rPr lang="fi-FI" sz="1800" dirty="0">
                <a:effectLst/>
                <a:latin typeface="Calibri" panose="020F0502020204030204" pitchFamily="34" charset="0"/>
                <a:ea typeface="Calibri" panose="020F0502020204030204" pitchFamily="34" charset="0"/>
              </a:rPr>
              <a:t>Jakelukanavan avaaminen/toiminta (esim. verkkokaupan kehitys)</a:t>
            </a:r>
          </a:p>
          <a:p>
            <a:pPr lvl="1"/>
            <a:r>
              <a:rPr lang="fi-FI" sz="1800" dirty="0">
                <a:effectLst/>
                <a:latin typeface="Calibri" panose="020F0502020204030204" pitchFamily="34" charset="0"/>
                <a:ea typeface="Calibri" panose="020F0502020204030204" pitchFamily="34" charset="0"/>
              </a:rPr>
              <a:t>Markkinointikustannukset</a:t>
            </a:r>
          </a:p>
          <a:p>
            <a:pPr lvl="1"/>
            <a:r>
              <a:rPr lang="fi-FI" sz="1800" dirty="0">
                <a:effectLst/>
                <a:latin typeface="Calibri" panose="020F0502020204030204" pitchFamily="34" charset="0"/>
                <a:ea typeface="Calibri" panose="020F0502020204030204" pitchFamily="34" charset="0"/>
              </a:rPr>
              <a:t>Muuta julkista tukea saavat palvelut</a:t>
            </a:r>
          </a:p>
          <a:p>
            <a:pPr lvl="1"/>
            <a:r>
              <a:rPr lang="fi-FI" sz="1800" dirty="0">
                <a:latin typeface="Calibri" panose="020F0502020204030204" pitchFamily="34" charset="0"/>
                <a:ea typeface="Calibri" panose="020F0502020204030204" pitchFamily="34" charset="0"/>
              </a:rPr>
              <a:t>Projektisuunnitelmaan kuulumattomat kustannukset</a:t>
            </a:r>
            <a:endParaRPr lang="fi-FI" sz="1800" dirty="0">
              <a:effectLst/>
              <a:latin typeface="Calibri" panose="020F0502020204030204" pitchFamily="34" charset="0"/>
              <a:ea typeface="Calibri" panose="020F0502020204030204" pitchFamily="34" charset="0"/>
            </a:endParaRPr>
          </a:p>
          <a:p>
            <a:pPr lvl="1"/>
            <a:endParaRPr lang="fi-FI" sz="1800" dirty="0">
              <a:effectLst/>
              <a:latin typeface="Calibri" panose="020F0502020204030204" pitchFamily="34" charset="0"/>
              <a:ea typeface="Calibri" panose="020F0502020204030204" pitchFamily="34" charset="0"/>
            </a:endParaRPr>
          </a:p>
          <a:p>
            <a:endParaRPr lang="fi-FI" dirty="0"/>
          </a:p>
          <a:p>
            <a:endParaRPr lang="fi-FI" sz="2200" dirty="0">
              <a:effectLst/>
              <a:latin typeface="Calibri" panose="020F0502020204030204" pitchFamily="34" charset="0"/>
              <a:ea typeface="Calibri" panose="020F0502020204030204" pitchFamily="34" charset="0"/>
            </a:endParaRPr>
          </a:p>
          <a:p>
            <a:endParaRPr lang="fi-FI" dirty="0"/>
          </a:p>
        </p:txBody>
      </p:sp>
    </p:spTree>
    <p:extLst>
      <p:ext uri="{BB962C8B-B14F-4D97-AF65-F5344CB8AC3E}">
        <p14:creationId xmlns:p14="http://schemas.microsoft.com/office/powerpoint/2010/main" val="346659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4B1BEE-C290-D325-87CB-56C993ED031C}"/>
              </a:ext>
            </a:extLst>
          </p:cNvPr>
          <p:cNvSpPr>
            <a:spLocks noGrp="1"/>
          </p:cNvSpPr>
          <p:nvPr>
            <p:ph type="title"/>
          </p:nvPr>
        </p:nvSpPr>
        <p:spPr/>
        <p:txBody>
          <a:bodyPr/>
          <a:lstStyle/>
          <a:p>
            <a:r>
              <a:rPr lang="fi-FI" dirty="0"/>
              <a:t>Sparrausta hankeidealle?</a:t>
            </a:r>
          </a:p>
        </p:txBody>
      </p:sp>
      <p:sp>
        <p:nvSpPr>
          <p:cNvPr id="3" name="Sisällön paikkamerkki 2">
            <a:extLst>
              <a:ext uri="{FF2B5EF4-FFF2-40B4-BE49-F238E27FC236}">
                <a16:creationId xmlns:a16="http://schemas.microsoft.com/office/drawing/2014/main" id="{6D9AE323-8EE3-7773-1EB9-3DCC81EC3445}"/>
              </a:ext>
            </a:extLst>
          </p:cNvPr>
          <p:cNvSpPr>
            <a:spLocks noGrp="1"/>
          </p:cNvSpPr>
          <p:nvPr>
            <p:ph idx="1"/>
          </p:nvPr>
        </p:nvSpPr>
        <p:spPr/>
        <p:txBody>
          <a:bodyPr/>
          <a:lstStyle/>
          <a:p>
            <a:pPr>
              <a:spcBef>
                <a:spcPts val="2400"/>
              </a:spcBef>
            </a:pPr>
            <a:r>
              <a:rPr lang="fi-FI" dirty="0"/>
              <a:t>Ota ensin yhteyttä Business Finlandin asiantuntijoihin. </a:t>
            </a:r>
            <a:br>
              <a:rPr lang="fi-FI" dirty="0"/>
            </a:br>
            <a:endParaRPr lang="fi-FI" dirty="0"/>
          </a:p>
          <a:p>
            <a:r>
              <a:rPr lang="fi-FI" dirty="0"/>
              <a:t>olli.sinerma@businessfinland.fi</a:t>
            </a:r>
          </a:p>
          <a:p>
            <a:pPr>
              <a:spcBef>
                <a:spcPts val="2400"/>
              </a:spcBef>
            </a:pPr>
            <a:endParaRPr lang="fi-FI" dirty="0"/>
          </a:p>
        </p:txBody>
      </p:sp>
    </p:spTree>
    <p:extLst>
      <p:ext uri="{BB962C8B-B14F-4D97-AF65-F5344CB8AC3E}">
        <p14:creationId xmlns:p14="http://schemas.microsoft.com/office/powerpoint/2010/main" val="4162720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41135E-6657-4195-B8B4-ABA33E8AD6EE}"/>
              </a:ext>
            </a:extLst>
          </p:cNvPr>
          <p:cNvSpPr>
            <a:spLocks noGrp="1"/>
          </p:cNvSpPr>
          <p:nvPr>
            <p:ph type="title"/>
          </p:nvPr>
        </p:nvSpPr>
        <p:spPr>
          <a:xfrm>
            <a:off x="1280161" y="2713030"/>
            <a:ext cx="8700085" cy="1325563"/>
          </a:xfrm>
        </p:spPr>
        <p:txBody>
          <a:bodyPr>
            <a:normAutofit fontScale="90000"/>
          </a:bodyPr>
          <a:lstStyle/>
          <a:p>
            <a:r>
              <a:rPr lang="fi-FI" dirty="0"/>
              <a:t>Vinkkejä rahoituksen hakemiseen</a:t>
            </a:r>
            <a:br>
              <a:rPr lang="fi-FI" dirty="0"/>
            </a:br>
            <a:br>
              <a:rPr lang="fi-FI" dirty="0"/>
            </a:br>
            <a:r>
              <a:rPr lang="fi-FI" dirty="0"/>
              <a:t>Veronica Nyberg</a:t>
            </a:r>
          </a:p>
        </p:txBody>
      </p:sp>
    </p:spTree>
    <p:extLst>
      <p:ext uri="{BB962C8B-B14F-4D97-AF65-F5344CB8AC3E}">
        <p14:creationId xmlns:p14="http://schemas.microsoft.com/office/powerpoint/2010/main" val="278860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1C4FE3-6EE3-4FB6-A074-C1813AD802EB}"/>
              </a:ext>
            </a:extLst>
          </p:cNvPr>
          <p:cNvSpPr>
            <a:spLocks noGrp="1"/>
          </p:cNvSpPr>
          <p:nvPr>
            <p:ph type="title"/>
          </p:nvPr>
        </p:nvSpPr>
        <p:spPr>
          <a:xfrm>
            <a:off x="1280160" y="2720848"/>
            <a:ext cx="8496885" cy="1325563"/>
          </a:xfrm>
        </p:spPr>
        <p:txBody>
          <a:bodyPr>
            <a:normAutofit/>
          </a:bodyPr>
          <a:lstStyle/>
          <a:p>
            <a:r>
              <a:rPr lang="fi-FI" dirty="0"/>
              <a:t>Q&amp;A</a:t>
            </a:r>
          </a:p>
        </p:txBody>
      </p:sp>
    </p:spTree>
    <p:extLst>
      <p:ext uri="{BB962C8B-B14F-4D97-AF65-F5344CB8AC3E}">
        <p14:creationId xmlns:p14="http://schemas.microsoft.com/office/powerpoint/2010/main" val="423312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2369-072A-41C1-8FA9-B1782FD7F187}"/>
              </a:ext>
            </a:extLst>
          </p:cNvPr>
          <p:cNvSpPr>
            <a:spLocks noGrp="1"/>
          </p:cNvSpPr>
          <p:nvPr>
            <p:ph type="title"/>
          </p:nvPr>
        </p:nvSpPr>
        <p:spPr>
          <a:xfrm>
            <a:off x="1280161" y="2103437"/>
            <a:ext cx="10416539" cy="1325563"/>
          </a:xfrm>
        </p:spPr>
        <p:txBody>
          <a:bodyPr/>
          <a:lstStyle/>
          <a:p>
            <a:r>
              <a:rPr lang="fi-FI" dirty="0"/>
              <a:t>Kiitos!</a:t>
            </a:r>
          </a:p>
        </p:txBody>
      </p:sp>
      <p:sp>
        <p:nvSpPr>
          <p:cNvPr id="3" name="Text Placeholder 2">
            <a:extLst>
              <a:ext uri="{FF2B5EF4-FFF2-40B4-BE49-F238E27FC236}">
                <a16:creationId xmlns:a16="http://schemas.microsoft.com/office/drawing/2014/main" id="{EBF456C2-2DAF-4070-9731-B1E54936FBE8}"/>
              </a:ext>
            </a:extLst>
          </p:cNvPr>
          <p:cNvSpPr>
            <a:spLocks noGrp="1"/>
          </p:cNvSpPr>
          <p:nvPr>
            <p:ph type="body" sz="quarter" idx="10"/>
          </p:nvPr>
        </p:nvSpPr>
        <p:spPr>
          <a:xfrm>
            <a:off x="362728" y="3838751"/>
            <a:ext cx="11333972" cy="2061118"/>
          </a:xfrm>
        </p:spPr>
        <p:txBody>
          <a:bodyPr/>
          <a:lstStyle/>
          <a:p>
            <a:r>
              <a:rPr lang="fi-FI" dirty="0"/>
              <a:t>Tutustu hakuihin, ehtoihin ja mm. tapahtumatallenteisiin:</a:t>
            </a:r>
          </a:p>
          <a:p>
            <a:pPr>
              <a:spcBef>
                <a:spcPts val="1800"/>
              </a:spcBef>
            </a:pPr>
            <a:r>
              <a:rPr lang="fi-FI" dirty="0">
                <a:hlinkClick r:id="rId2">
                  <a:extLst>
                    <a:ext uri="{A12FA001-AC4F-418D-AE19-62706E023703}">
                      <ahyp:hlinkClr xmlns:ahyp="http://schemas.microsoft.com/office/drawing/2018/hyperlinkcolor" val="tx"/>
                    </a:ext>
                  </a:extLst>
                </a:hlinkClick>
              </a:rPr>
              <a:t>https://www.businessfinland.fi/kampanjasivut/suomen-kestavan-kasvun-ohjelma</a:t>
            </a:r>
            <a:endParaRPr lang="fi-FI" dirty="0"/>
          </a:p>
          <a:p>
            <a:endParaRPr lang="fi-FI"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45236" y="5899869"/>
            <a:ext cx="3184037" cy="837904"/>
          </a:xfrm>
          <a:prstGeom prst="rect">
            <a:avLst/>
          </a:prstGeom>
        </p:spPr>
      </p:pic>
    </p:spTree>
    <p:extLst>
      <p:ext uri="{BB962C8B-B14F-4D97-AF65-F5344CB8AC3E}">
        <p14:creationId xmlns:p14="http://schemas.microsoft.com/office/powerpoint/2010/main" val="108227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0B03F9-F5E0-49FB-B66A-4764929743E9}"/>
              </a:ext>
            </a:extLst>
          </p:cNvPr>
          <p:cNvSpPr>
            <a:spLocks noGrp="1"/>
          </p:cNvSpPr>
          <p:nvPr>
            <p:ph type="title"/>
          </p:nvPr>
        </p:nvSpPr>
        <p:spPr>
          <a:xfrm>
            <a:off x="6136896" y="171537"/>
            <a:ext cx="5382228" cy="1018575"/>
          </a:xfrm>
        </p:spPr>
        <p:txBody>
          <a:bodyPr/>
          <a:lstStyle/>
          <a:p>
            <a:r>
              <a:rPr lang="fi-FI" dirty="0"/>
              <a:t>OHJELMA</a:t>
            </a:r>
          </a:p>
        </p:txBody>
      </p:sp>
      <p:sp>
        <p:nvSpPr>
          <p:cNvPr id="12" name="Content Placeholder 11">
            <a:extLst>
              <a:ext uri="{FF2B5EF4-FFF2-40B4-BE49-F238E27FC236}">
                <a16:creationId xmlns:a16="http://schemas.microsoft.com/office/drawing/2014/main" id="{3FB3FFAB-822C-446D-B8E9-EF0103B2B5BB}"/>
              </a:ext>
            </a:extLst>
          </p:cNvPr>
          <p:cNvSpPr>
            <a:spLocks noGrp="1"/>
          </p:cNvSpPr>
          <p:nvPr>
            <p:ph sz="half" idx="2"/>
          </p:nvPr>
        </p:nvSpPr>
        <p:spPr>
          <a:xfrm>
            <a:off x="6164329" y="1232732"/>
            <a:ext cx="5382228" cy="5222933"/>
          </a:xfrm>
        </p:spPr>
        <p:txBody>
          <a:bodyPr>
            <a:normAutofit/>
          </a:bodyPr>
          <a:lstStyle/>
          <a:p>
            <a:pPr marL="342900" lvl="0" indent="-342900">
              <a:buFont typeface="Wingdings" panose="05000000000000000000" pitchFamily="2" charset="2"/>
              <a:buChar char=""/>
              <a:tabLst>
                <a:tab pos="457200" algn="l"/>
              </a:tabLst>
            </a:pPr>
            <a:r>
              <a:rPr lang="fi-FI" sz="1800" dirty="0">
                <a:effectLst/>
                <a:latin typeface="Calibri" panose="020F0502020204030204" pitchFamily="34" charset="0"/>
                <a:ea typeface="Times New Roman" panose="02020603050405020304" pitchFamily="18" charset="0"/>
              </a:rPr>
              <a:t>9.00 Tervetuloa, tausta, haun rakenne ja aikataulu</a:t>
            </a:r>
            <a:br>
              <a:rPr lang="fi-FI" sz="1800" dirty="0">
                <a:effectLst/>
                <a:latin typeface="Calibri" panose="020F0502020204030204" pitchFamily="34" charset="0"/>
                <a:ea typeface="Times New Roman" panose="02020603050405020304" pitchFamily="18" charset="0"/>
              </a:rPr>
            </a:br>
            <a:r>
              <a:rPr lang="fi-FI" sz="1800" b="1" dirty="0">
                <a:effectLst/>
                <a:latin typeface="Calibri" panose="020F0502020204030204" pitchFamily="34" charset="0"/>
                <a:ea typeface="Times New Roman" panose="02020603050405020304" pitchFamily="18" charset="0"/>
              </a:rPr>
              <a:t>Kenneth Nyholm </a:t>
            </a:r>
            <a:endParaRPr lang="fi-FI"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tabLst>
                <a:tab pos="457200" algn="l"/>
              </a:tabLst>
            </a:pPr>
            <a:r>
              <a:rPr lang="fi-FI" sz="1800" dirty="0">
                <a:effectLst/>
                <a:latin typeface="Calibri" panose="020F0502020204030204" pitchFamily="34" charset="0"/>
                <a:ea typeface="Times New Roman" panose="02020603050405020304" pitchFamily="18" charset="0"/>
              </a:rPr>
              <a:t>Syksyn pilotointi- ja kokeiluhaun teemat ja toteutusmalli</a:t>
            </a:r>
            <a:br>
              <a:rPr lang="fi-FI" sz="1800" dirty="0">
                <a:effectLst/>
                <a:latin typeface="Calibri" panose="020F0502020204030204" pitchFamily="34" charset="0"/>
                <a:ea typeface="Times New Roman" panose="02020603050405020304" pitchFamily="18" charset="0"/>
              </a:rPr>
            </a:br>
            <a:r>
              <a:rPr lang="fi-FI" sz="1800" b="1" dirty="0">
                <a:effectLst/>
                <a:latin typeface="Calibri" panose="020F0502020204030204" pitchFamily="34" charset="0"/>
                <a:ea typeface="Times New Roman" panose="02020603050405020304" pitchFamily="18" charset="0"/>
              </a:rPr>
              <a:t>Olli Sinerma</a:t>
            </a:r>
            <a:endParaRPr lang="fi-FI"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tabLst>
                <a:tab pos="457200" algn="l"/>
              </a:tabLst>
            </a:pPr>
            <a:r>
              <a:rPr lang="fi-FI" sz="1800" dirty="0">
                <a:effectLst/>
                <a:latin typeface="Calibri" panose="020F0502020204030204" pitchFamily="34" charset="0"/>
                <a:ea typeface="Times New Roman" panose="02020603050405020304" pitchFamily="18" charset="0"/>
              </a:rPr>
              <a:t>Vinkkejä rahoituksen hakemiseen</a:t>
            </a:r>
            <a:br>
              <a:rPr lang="fi-FI" sz="1800" dirty="0">
                <a:effectLst/>
                <a:latin typeface="Calibri" panose="020F0502020204030204" pitchFamily="34" charset="0"/>
                <a:ea typeface="Times New Roman" panose="02020603050405020304" pitchFamily="18" charset="0"/>
              </a:rPr>
            </a:br>
            <a:r>
              <a:rPr lang="fi-FI" b="1" dirty="0">
                <a:latin typeface="Calibri" panose="020F0502020204030204" pitchFamily="34" charset="0"/>
                <a:ea typeface="Times New Roman" panose="02020603050405020304" pitchFamily="18" charset="0"/>
              </a:rPr>
              <a:t>Veronica Nyberg</a:t>
            </a:r>
            <a:endParaRPr lang="fi-FI"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tabLst>
                <a:tab pos="457200" algn="l"/>
              </a:tabLst>
            </a:pPr>
            <a:r>
              <a:rPr lang="fi-FI" sz="1800" dirty="0">
                <a:effectLst/>
                <a:latin typeface="Calibri" panose="020F0502020204030204" pitchFamily="34" charset="0"/>
                <a:ea typeface="Times New Roman" panose="02020603050405020304" pitchFamily="18" charset="0"/>
              </a:rPr>
              <a:t>Q&amp;A</a:t>
            </a:r>
            <a:endParaRPr lang="fi-FI"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tabLst>
                <a:tab pos="457200" algn="l"/>
              </a:tabLst>
            </a:pPr>
            <a:r>
              <a:rPr lang="fi-FI" dirty="0">
                <a:latin typeface="Calibri" panose="020F0502020204030204" pitchFamily="34" charset="0"/>
                <a:ea typeface="Times New Roman" panose="02020603050405020304" pitchFamily="18" charset="0"/>
              </a:rPr>
              <a:t>9</a:t>
            </a:r>
            <a:r>
              <a:rPr lang="fi-FI" sz="1800" dirty="0">
                <a:effectLst/>
                <a:latin typeface="Calibri" panose="020F0502020204030204" pitchFamily="34" charset="0"/>
                <a:ea typeface="Times New Roman" panose="02020603050405020304" pitchFamily="18" charset="0"/>
              </a:rPr>
              <a:t>.45 Tilaisuus päättyy</a:t>
            </a:r>
            <a:endParaRPr lang="fi-FI" sz="1800" dirty="0">
              <a:effectLst/>
              <a:latin typeface="Calibri" panose="020F0502020204030204" pitchFamily="34" charset="0"/>
              <a:ea typeface="Calibri" panose="020F0502020204030204" pitchFamily="34" charset="0"/>
            </a:endParaRPr>
          </a:p>
        </p:txBody>
      </p:sp>
      <p:pic>
        <p:nvPicPr>
          <p:cNvPr id="9" name="Picture Placeholder 8" descr="A close-up of a camera lens&#10;&#10;Description automatically generated with medium confidence">
            <a:extLst>
              <a:ext uri="{FF2B5EF4-FFF2-40B4-BE49-F238E27FC236}">
                <a16:creationId xmlns:a16="http://schemas.microsoft.com/office/drawing/2014/main" id="{36E3DADE-6903-4E2E-90F4-849C95F0E6F5}"/>
              </a:ext>
            </a:extLst>
          </p:cNvPr>
          <p:cNvPicPr>
            <a:picLocks noGrp="1" noChangeAspect="1"/>
          </p:cNvPicPr>
          <p:nvPr>
            <p:ph type="pic" idx="13"/>
          </p:nvPr>
        </p:nvPicPr>
        <p:blipFill rotWithShape="1">
          <a:blip r:embed="rId2" cstate="email">
            <a:extLst>
              <a:ext uri="{28A0092B-C50C-407E-A947-70E740481C1C}">
                <a14:useLocalDpi xmlns:a14="http://schemas.microsoft.com/office/drawing/2010/main" val="0"/>
              </a:ext>
            </a:extLst>
          </a:blip>
          <a:srcRect l="22501" r="22501"/>
          <a:stretch/>
        </p:blipFill>
        <p:spPr>
          <a:xfrm>
            <a:off x="0" y="0"/>
            <a:ext cx="5872224" cy="6201239"/>
          </a:xfrm>
        </p:spPr>
      </p:pic>
      <p:sp>
        <p:nvSpPr>
          <p:cNvPr id="4" name="Speech Bubble: Oval 3">
            <a:extLst>
              <a:ext uri="{FF2B5EF4-FFF2-40B4-BE49-F238E27FC236}">
                <a16:creationId xmlns:a16="http://schemas.microsoft.com/office/drawing/2014/main" id="{55899752-DEE0-487E-AC5A-05012CB68DD6}"/>
              </a:ext>
            </a:extLst>
          </p:cNvPr>
          <p:cNvSpPr/>
          <p:nvPr/>
        </p:nvSpPr>
        <p:spPr>
          <a:xfrm>
            <a:off x="9343132" y="4385310"/>
            <a:ext cx="1538719" cy="1180720"/>
          </a:xfrm>
          <a:prstGeom prst="wedgeEllipseCallout">
            <a:avLst>
              <a:gd name="adj1" fmla="val -61688"/>
              <a:gd name="adj2" fmla="val -55280"/>
            </a:avLst>
          </a:prstGeom>
          <a:ln w="254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w="0"/>
                <a:solidFill>
                  <a:srgbClr val="002EA2"/>
                </a:solidFill>
                <a:effectLst>
                  <a:outerShdw blurRad="38100" dist="25400" dir="5400000" algn="ctr" rotWithShape="0">
                    <a:srgbClr val="6E747A">
                      <a:alpha val="43000"/>
                    </a:srgbClr>
                  </a:outerShdw>
                </a:effectLst>
                <a:uLnTx/>
                <a:uFillTx/>
                <a:latin typeface="Tahoma"/>
                <a:ea typeface="+mn-ea"/>
                <a:cs typeface="+mn-cs"/>
              </a:rPr>
              <a:t>Kommentoi ja kysy </a:t>
            </a:r>
            <a:r>
              <a:rPr kumimoji="0" lang="fi-FI" sz="1400" b="0" i="0" u="none" strike="noStrike" kern="1200" cap="none" spc="0" normalizeH="0" baseline="0" noProof="0" dirty="0" err="1">
                <a:ln w="0"/>
                <a:solidFill>
                  <a:srgbClr val="002EA2"/>
                </a:solidFill>
                <a:effectLst>
                  <a:outerShdw blurRad="38100" dist="25400" dir="5400000" algn="ctr" rotWithShape="0">
                    <a:srgbClr val="6E747A">
                      <a:alpha val="43000"/>
                    </a:srgbClr>
                  </a:outerShdw>
                </a:effectLst>
                <a:uLnTx/>
                <a:uFillTx/>
                <a:latin typeface="Tahoma"/>
                <a:ea typeface="+mn-ea"/>
                <a:cs typeface="+mn-cs"/>
              </a:rPr>
              <a:t>chatissa</a:t>
            </a:r>
            <a:r>
              <a:rPr kumimoji="0" lang="fi-FI" sz="1400" b="0" i="0" u="none" strike="noStrike" kern="1200" cap="none" spc="0" normalizeH="0" baseline="0" noProof="0" dirty="0">
                <a:ln w="0"/>
                <a:solidFill>
                  <a:srgbClr val="002EA2"/>
                </a:solidFill>
                <a:effectLst>
                  <a:outerShdw blurRad="38100" dist="25400" dir="5400000" algn="ctr" rotWithShape="0">
                    <a:srgbClr val="6E747A">
                      <a:alpha val="43000"/>
                    </a:srgbClr>
                  </a:outerShdw>
                </a:effectLst>
                <a:uLnTx/>
                <a:uFillTx/>
                <a:latin typeface="Tahoma"/>
                <a:ea typeface="+mn-ea"/>
                <a:cs typeface="+mn-cs"/>
              </a:rPr>
              <a:t>!</a:t>
            </a:r>
          </a:p>
        </p:txBody>
      </p:sp>
      <p:sp>
        <p:nvSpPr>
          <p:cNvPr id="8" name="Speech Bubble: Oval 7">
            <a:extLst>
              <a:ext uri="{FF2B5EF4-FFF2-40B4-BE49-F238E27FC236}">
                <a16:creationId xmlns:a16="http://schemas.microsoft.com/office/drawing/2014/main" id="{CCD10F11-1F2C-4067-B21D-7FB0ED3D8224}"/>
              </a:ext>
            </a:extLst>
          </p:cNvPr>
          <p:cNvSpPr/>
          <p:nvPr/>
        </p:nvSpPr>
        <p:spPr>
          <a:xfrm>
            <a:off x="10290766" y="3019805"/>
            <a:ext cx="1624652" cy="1180720"/>
          </a:xfrm>
          <a:prstGeom prst="wedgeEllipseCallout">
            <a:avLst>
              <a:gd name="adj1" fmla="val -69892"/>
              <a:gd name="adj2" fmla="val -16667"/>
            </a:avLst>
          </a:prstGeom>
          <a:ln w="254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w="0"/>
                <a:solidFill>
                  <a:srgbClr val="002EA2"/>
                </a:solidFill>
                <a:effectLst>
                  <a:outerShdw blurRad="38100" dist="25400" dir="5400000" algn="ctr" rotWithShape="0">
                    <a:srgbClr val="6E747A">
                      <a:alpha val="43000"/>
                    </a:srgbClr>
                  </a:outerShdw>
                </a:effectLst>
                <a:uLnTx/>
                <a:uFillTx/>
                <a:latin typeface="Tahoma"/>
                <a:ea typeface="+mn-ea"/>
                <a:cs typeface="+mn-cs"/>
              </a:rPr>
              <a:t>Tilaisuus tallennetaan</a:t>
            </a:r>
          </a:p>
        </p:txBody>
      </p:sp>
      <p:sp>
        <p:nvSpPr>
          <p:cNvPr id="11" name="Speech Bubble: Oval 10">
            <a:extLst>
              <a:ext uri="{FF2B5EF4-FFF2-40B4-BE49-F238E27FC236}">
                <a16:creationId xmlns:a16="http://schemas.microsoft.com/office/drawing/2014/main" id="{AAC63441-925C-4CC6-8CB8-B6D75E62881B}"/>
              </a:ext>
            </a:extLst>
          </p:cNvPr>
          <p:cNvSpPr/>
          <p:nvPr/>
        </p:nvSpPr>
        <p:spPr>
          <a:xfrm>
            <a:off x="6810202" y="4715543"/>
            <a:ext cx="1661830" cy="1078992"/>
          </a:xfrm>
          <a:prstGeom prst="wedgeEllipseCallout">
            <a:avLst>
              <a:gd name="adj1" fmla="val -29958"/>
              <a:gd name="adj2" fmla="val -72963"/>
            </a:avLst>
          </a:prstGeom>
          <a:ln w="254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w="0"/>
                <a:solidFill>
                  <a:srgbClr val="002EA2"/>
                </a:solidFill>
                <a:effectLst>
                  <a:outerShdw blurRad="38100" dist="25400" dir="5400000" algn="ctr" rotWithShape="0">
                    <a:srgbClr val="6E747A">
                      <a:alpha val="43000"/>
                    </a:srgbClr>
                  </a:outerShdw>
                </a:effectLst>
                <a:uLnTx/>
                <a:uFillTx/>
                <a:latin typeface="Tahoma"/>
                <a:ea typeface="+mn-ea"/>
                <a:cs typeface="+mn-cs"/>
              </a:rPr>
              <a:t>Tallenne, esitykset ja Q&amp;A tulevat hakusivulle</a:t>
            </a:r>
          </a:p>
        </p:txBody>
      </p:sp>
    </p:spTree>
    <p:extLst>
      <p:ext uri="{BB962C8B-B14F-4D97-AF65-F5344CB8AC3E}">
        <p14:creationId xmlns:p14="http://schemas.microsoft.com/office/powerpoint/2010/main" val="125376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2369-072A-41C1-8FA9-B1782FD7F187}"/>
              </a:ext>
            </a:extLst>
          </p:cNvPr>
          <p:cNvSpPr>
            <a:spLocks noGrp="1"/>
          </p:cNvSpPr>
          <p:nvPr>
            <p:ph type="title"/>
          </p:nvPr>
        </p:nvSpPr>
        <p:spPr>
          <a:xfrm>
            <a:off x="1280160" y="2494203"/>
            <a:ext cx="9809871" cy="1778752"/>
          </a:xfrm>
        </p:spPr>
        <p:txBody>
          <a:bodyPr>
            <a:noAutofit/>
          </a:bodyPr>
          <a:lstStyle/>
          <a:p>
            <a:pPr>
              <a:spcBef>
                <a:spcPts val="1200"/>
              </a:spcBef>
            </a:pPr>
            <a:r>
              <a:rPr lang="fi-FI" sz="4400" b="1" dirty="0"/>
              <a:t>Tausta, haun rakenne ja aikataulu </a:t>
            </a:r>
            <a:br>
              <a:rPr lang="fi-FI" sz="4400" dirty="0"/>
            </a:br>
            <a:br>
              <a:rPr lang="fi-FI" sz="4400" dirty="0"/>
            </a:br>
            <a:r>
              <a:rPr lang="fi-FI" sz="4400" b="1" dirty="0"/>
              <a:t>Kenneth Nyholm</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45236" y="5899869"/>
            <a:ext cx="3184037" cy="837904"/>
          </a:xfrm>
          <a:prstGeom prst="rect">
            <a:avLst/>
          </a:prstGeom>
        </p:spPr>
      </p:pic>
    </p:spTree>
    <p:extLst>
      <p:ext uri="{BB962C8B-B14F-4D97-AF65-F5344CB8AC3E}">
        <p14:creationId xmlns:p14="http://schemas.microsoft.com/office/powerpoint/2010/main" val="803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F60C9B-BE0A-668E-BF62-0F55B87F8314}"/>
              </a:ext>
            </a:extLst>
          </p:cNvPr>
          <p:cNvPicPr>
            <a:picLocks noChangeAspect="1"/>
          </p:cNvPicPr>
          <p:nvPr/>
        </p:nvPicPr>
        <p:blipFill>
          <a:blip r:embed="rId2"/>
          <a:stretch>
            <a:fillRect/>
          </a:stretch>
        </p:blipFill>
        <p:spPr>
          <a:xfrm>
            <a:off x="528749" y="51523"/>
            <a:ext cx="10620152" cy="6754953"/>
          </a:xfrm>
          <a:prstGeom prst="rect">
            <a:avLst/>
          </a:prstGeom>
        </p:spPr>
      </p:pic>
      <p:sp>
        <p:nvSpPr>
          <p:cNvPr id="3" name="TextBox 2">
            <a:extLst>
              <a:ext uri="{FF2B5EF4-FFF2-40B4-BE49-F238E27FC236}">
                <a16:creationId xmlns:a16="http://schemas.microsoft.com/office/drawing/2014/main" id="{6115A236-1ACC-224F-2EEA-9D58A47FF205}"/>
              </a:ext>
            </a:extLst>
          </p:cNvPr>
          <p:cNvSpPr txBox="1"/>
          <p:nvPr/>
        </p:nvSpPr>
        <p:spPr>
          <a:xfrm rot="2566640">
            <a:off x="10135794" y="971550"/>
            <a:ext cx="1338828" cy="369332"/>
          </a:xfrm>
          <a:prstGeom prst="rect">
            <a:avLst/>
          </a:prstGeom>
          <a:noFill/>
        </p:spPr>
        <p:txBody>
          <a:bodyPr wrap="none" rtlCol="0">
            <a:spAutoFit/>
          </a:bodyPr>
          <a:lstStyle/>
          <a:p>
            <a:r>
              <a:rPr lang="fi-FI" dirty="0">
                <a:solidFill>
                  <a:srgbClr val="FF0000"/>
                </a:solidFill>
              </a:rPr>
              <a:t>ESIMERKKI</a:t>
            </a:r>
          </a:p>
        </p:txBody>
      </p:sp>
    </p:spTree>
    <p:extLst>
      <p:ext uri="{BB962C8B-B14F-4D97-AF65-F5344CB8AC3E}">
        <p14:creationId xmlns:p14="http://schemas.microsoft.com/office/powerpoint/2010/main" val="394107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Suomen kestävän kasvun ohjelma</a:t>
            </a:r>
            <a:br>
              <a:rPr lang="fi-FI" dirty="0"/>
            </a:br>
            <a:endParaRPr lang="en-US" sz="2200" dirty="0">
              <a:solidFill>
                <a:srgbClr val="FF0000"/>
              </a:solidFill>
            </a:endParaRPr>
          </a:p>
        </p:txBody>
      </p:sp>
      <p:sp>
        <p:nvSpPr>
          <p:cNvPr id="20" name="Rectangle 19"/>
          <p:cNvSpPr/>
          <p:nvPr/>
        </p:nvSpPr>
        <p:spPr>
          <a:xfrm>
            <a:off x="485776" y="1440860"/>
            <a:ext cx="9508615" cy="453970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i-FI" sz="2100" dirty="0">
                <a:solidFill>
                  <a:srgbClr val="191919"/>
                </a:solidFill>
              </a:rPr>
              <a:t>O</a:t>
            </a:r>
            <a:r>
              <a:rPr kumimoji="0" lang="fi-FI" sz="2100" b="0" i="0" u="none" strike="noStrike" kern="1200" cap="none" spc="0" normalizeH="0" baseline="0" noProof="0" dirty="0" err="1">
                <a:ln>
                  <a:noFill/>
                </a:ln>
                <a:solidFill>
                  <a:srgbClr val="191919"/>
                </a:solidFill>
                <a:effectLst/>
                <a:uLnTx/>
                <a:uFillTx/>
                <a:ea typeface="+mn-ea"/>
                <a:cs typeface="+mn-cs"/>
              </a:rPr>
              <a:t>hjelmalla</a:t>
            </a:r>
            <a:r>
              <a:rPr kumimoji="0" lang="fi-FI" sz="2100" b="0" i="0" u="none" strike="noStrike" kern="1200" cap="none" spc="0" normalizeH="0" baseline="0" noProof="0" dirty="0">
                <a:ln>
                  <a:noFill/>
                </a:ln>
                <a:solidFill>
                  <a:srgbClr val="191919"/>
                </a:solidFill>
                <a:effectLst/>
                <a:uLnTx/>
                <a:uFillTx/>
                <a:ea typeface="+mn-ea"/>
                <a:cs typeface="+mn-cs"/>
              </a:rPr>
              <a:t> tuetaan hallitusohjelman tavoitteiden mukaisesti ekologisesti, sosiaalisesti ja taloudellisesti kestävää kasvua.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fi-FI" sz="2100" b="0" i="0" u="none" strike="noStrike" kern="1200" cap="none" spc="0" normalizeH="0" baseline="0" noProof="0" dirty="0">
                <a:ln>
                  <a:noFill/>
                </a:ln>
                <a:solidFill>
                  <a:srgbClr val="191919"/>
                </a:solidFill>
                <a:effectLst/>
                <a:uLnTx/>
                <a:uFillTx/>
                <a:ea typeface="+mn-ea"/>
                <a:cs typeface="+mn-cs"/>
              </a:rPr>
              <a:t>Tavoitteena on vauhdittaa kilpailukykyä, investointeja, osaamistason nousua sekä tutkimusta, kehitystä ja innovaatioita.</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fi-FI" sz="2100" b="1" dirty="0"/>
              <a:t>Vaikutusten osalta painotetaan kaksoissiirtymän tavoitetta</a:t>
            </a:r>
            <a:r>
              <a:rPr lang="fi-FI" sz="2100" dirty="0"/>
              <a:t>. Sillä tarkoitetaan eri toimialojen digitaalisen transformaation ja vihreän siirtymän haasteisiin vastaamista samanaikaisesti.</a:t>
            </a:r>
            <a:endParaRPr kumimoji="0" lang="fi-FI" sz="2100" b="0" i="0" u="none" strike="noStrike" kern="1200" cap="none" spc="0" normalizeH="0" baseline="0" noProof="0" dirty="0">
              <a:ln>
                <a:noFill/>
              </a:ln>
              <a:solidFill>
                <a:srgbClr val="191919"/>
              </a:solidFill>
              <a:effectLst/>
              <a:uLnTx/>
              <a:uFillTx/>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fi-FI" sz="2100" b="0" i="0" u="none" strike="noStrike" kern="1200" cap="none" spc="0" normalizeH="0" baseline="0" noProof="0" dirty="0">
                <a:ln>
                  <a:noFill/>
                </a:ln>
                <a:solidFill>
                  <a:srgbClr val="191919"/>
                </a:solidFill>
                <a:effectLst/>
                <a:uLnTx/>
                <a:uFillTx/>
                <a:ea typeface="+mn-ea"/>
                <a:cs typeface="+mn-cs"/>
              </a:rPr>
              <a:t>Lisäksi EU:n elpymisvälineessä on vahva vaatimus siitä, että mitkään toimenpiteet eivät saa aiheuttaa ympäristölle merkittävää haittaa.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fi-FI" sz="2100" b="0" i="0" u="none" strike="noStrike" kern="1200" cap="none" spc="0" normalizeH="0" baseline="0" noProof="0" dirty="0">
                <a:ln>
                  <a:noFill/>
                </a:ln>
                <a:solidFill>
                  <a:srgbClr val="191919"/>
                </a:solidFill>
                <a:effectLst/>
                <a:uLnTx/>
                <a:uFillTx/>
                <a:ea typeface="+mn-ea"/>
                <a:cs typeface="+mn-cs"/>
              </a:rPr>
              <a:t>Jokaisen Suomen kestävän kasvun ohjelmasta rahoitettavan hankkeen on siten täytettävä ns. ”</a:t>
            </a:r>
            <a:r>
              <a:rPr kumimoji="0" lang="fi-FI" sz="2100" b="1" u="none" strike="noStrike" kern="1200" cap="none" spc="0" normalizeH="0" baseline="0" noProof="0" dirty="0" err="1">
                <a:ln>
                  <a:noFill/>
                </a:ln>
                <a:solidFill>
                  <a:srgbClr val="191919"/>
                </a:solidFill>
                <a:effectLst/>
                <a:uLnTx/>
                <a:uFillTx/>
                <a:ea typeface="+mn-ea"/>
                <a:cs typeface="+mn-cs"/>
              </a:rPr>
              <a:t>Do</a:t>
            </a:r>
            <a:r>
              <a:rPr kumimoji="0" lang="fi-FI" sz="2100" b="1" u="none" strike="noStrike" kern="1200" cap="none" spc="0" normalizeH="0" baseline="0" noProof="0" dirty="0">
                <a:ln>
                  <a:noFill/>
                </a:ln>
                <a:solidFill>
                  <a:srgbClr val="191919"/>
                </a:solidFill>
                <a:effectLst/>
                <a:uLnTx/>
                <a:uFillTx/>
                <a:ea typeface="+mn-ea"/>
                <a:cs typeface="+mn-cs"/>
              </a:rPr>
              <a:t> No </a:t>
            </a:r>
            <a:r>
              <a:rPr kumimoji="0" lang="fi-FI" sz="2100" b="1" u="none" strike="noStrike" kern="1200" cap="none" spc="0" normalizeH="0" baseline="0" noProof="0" dirty="0" err="1">
                <a:ln>
                  <a:noFill/>
                </a:ln>
                <a:solidFill>
                  <a:srgbClr val="191919"/>
                </a:solidFill>
                <a:effectLst/>
                <a:uLnTx/>
                <a:uFillTx/>
                <a:ea typeface="+mn-ea"/>
                <a:cs typeface="+mn-cs"/>
              </a:rPr>
              <a:t>Significant</a:t>
            </a:r>
            <a:r>
              <a:rPr kumimoji="0" lang="fi-FI" sz="2100" b="1" u="none" strike="noStrike" kern="1200" cap="none" spc="0" normalizeH="0" baseline="0" noProof="0" dirty="0">
                <a:ln>
                  <a:noFill/>
                </a:ln>
                <a:solidFill>
                  <a:srgbClr val="191919"/>
                </a:solidFill>
                <a:effectLst/>
                <a:uLnTx/>
                <a:uFillTx/>
                <a:ea typeface="+mn-ea"/>
                <a:cs typeface="+mn-cs"/>
              </a:rPr>
              <a:t> </a:t>
            </a:r>
            <a:r>
              <a:rPr kumimoji="0" lang="fi-FI" sz="2100" b="1" u="none" strike="noStrike" kern="1200" cap="none" spc="0" normalizeH="0" baseline="0" noProof="0" dirty="0" err="1">
                <a:ln>
                  <a:noFill/>
                </a:ln>
                <a:solidFill>
                  <a:srgbClr val="191919"/>
                </a:solidFill>
                <a:effectLst/>
                <a:uLnTx/>
                <a:uFillTx/>
                <a:ea typeface="+mn-ea"/>
                <a:cs typeface="+mn-cs"/>
              </a:rPr>
              <a:t>Harm</a:t>
            </a:r>
            <a:r>
              <a:rPr kumimoji="0" lang="fi-FI" sz="2100" b="0" i="0" u="none" strike="noStrike" kern="1200" cap="none" spc="0" normalizeH="0" baseline="0" noProof="0" dirty="0">
                <a:ln>
                  <a:noFill/>
                </a:ln>
                <a:solidFill>
                  <a:srgbClr val="191919"/>
                </a:solidFill>
                <a:effectLst/>
                <a:uLnTx/>
                <a:uFillTx/>
                <a:ea typeface="+mn-ea"/>
                <a:cs typeface="+mn-cs"/>
              </a:rPr>
              <a:t>” -vaatimukset.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191919"/>
              </a:solidFill>
              <a:effectLst/>
              <a:uLnTx/>
              <a:uFillTx/>
              <a:latin typeface="Finlandica" panose="00000500000000000000" pitchFamily="2" charset="0"/>
              <a:ea typeface="+mn-ea"/>
              <a:cs typeface="+mn-cs"/>
            </a:endParaRPr>
          </a:p>
        </p:txBody>
      </p:sp>
    </p:spTree>
    <p:extLst>
      <p:ext uri="{BB962C8B-B14F-4D97-AF65-F5344CB8AC3E}">
        <p14:creationId xmlns:p14="http://schemas.microsoft.com/office/powerpoint/2010/main" val="276997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DNSH-arvioinnin pääperiaatteet</a:t>
            </a:r>
            <a:endParaRPr lang="en-US" dirty="0"/>
          </a:p>
        </p:txBody>
      </p:sp>
      <p:sp>
        <p:nvSpPr>
          <p:cNvPr id="3" name="Content Placeholder 2"/>
          <p:cNvSpPr>
            <a:spLocks noGrp="1"/>
          </p:cNvSpPr>
          <p:nvPr>
            <p:ph idx="1"/>
          </p:nvPr>
        </p:nvSpPr>
        <p:spPr>
          <a:xfrm>
            <a:off x="504825" y="1690688"/>
            <a:ext cx="11201399" cy="4486275"/>
          </a:xfrm>
        </p:spPr>
        <p:txBody>
          <a:bodyPr>
            <a:normAutofit/>
          </a:bodyPr>
          <a:lstStyle/>
          <a:p>
            <a:pPr>
              <a:lnSpc>
                <a:spcPct val="110000"/>
              </a:lnSpc>
            </a:pPr>
            <a:r>
              <a:rPr lang="fi-FI" sz="2200" dirty="0"/>
              <a:t>Arvioinnissa varmistettava, että jokainen tuettava toimenpide on ”ei merkittävää haittaa” -periaatteen mukainen kaikkien </a:t>
            </a:r>
            <a:r>
              <a:rPr lang="en-US" sz="2200" dirty="0" err="1"/>
              <a:t>kuuden</a:t>
            </a:r>
            <a:r>
              <a:rPr lang="en-US" sz="2200" dirty="0"/>
              <a:t> </a:t>
            </a:r>
            <a:r>
              <a:rPr lang="en-US" sz="2200" dirty="0" err="1"/>
              <a:t>ympäristötavoitteen</a:t>
            </a:r>
            <a:r>
              <a:rPr lang="en-US" sz="2200" dirty="0"/>
              <a:t> </a:t>
            </a:r>
            <a:r>
              <a:rPr lang="en-US" sz="2200" dirty="0" err="1"/>
              <a:t>kannalta</a:t>
            </a:r>
            <a:r>
              <a:rPr lang="en-US" sz="2200" dirty="0"/>
              <a:t>:</a:t>
            </a:r>
            <a:endParaRPr lang="fi-FI" sz="2200" dirty="0"/>
          </a:p>
          <a:p>
            <a:pPr marL="0" indent="0">
              <a:buNone/>
            </a:pPr>
            <a:r>
              <a:rPr lang="fi-FI" dirty="0"/>
              <a:t>	</a:t>
            </a:r>
            <a:r>
              <a:rPr lang="fi-FI" sz="2000" dirty="0"/>
              <a:t>a) ilmastonmuutoksen hillintä; </a:t>
            </a:r>
            <a:endParaRPr lang="en-US" sz="2000" dirty="0"/>
          </a:p>
          <a:p>
            <a:pPr marL="0" indent="0">
              <a:buNone/>
            </a:pPr>
            <a:r>
              <a:rPr lang="fi-FI" sz="2000" dirty="0"/>
              <a:t>	b) ilmastonmuutokseen sopeutuminen; </a:t>
            </a:r>
            <a:endParaRPr lang="en-US" sz="2000" dirty="0"/>
          </a:p>
          <a:p>
            <a:pPr marL="0" indent="0">
              <a:buNone/>
            </a:pPr>
            <a:r>
              <a:rPr lang="fi-FI" sz="2000" dirty="0"/>
              <a:t>	c) vesivarojen ja merten luonnonvarojen kestävä käyttö ja suojelu; </a:t>
            </a:r>
            <a:endParaRPr lang="en-US" sz="2000" dirty="0"/>
          </a:p>
          <a:p>
            <a:pPr marL="0" indent="0">
              <a:buNone/>
            </a:pPr>
            <a:r>
              <a:rPr lang="fi-FI" sz="2000" dirty="0"/>
              <a:t>	d) siirtyminen kiertotalouteen, ml. jätteen synnyn ehkäisy ja kierrätys; </a:t>
            </a:r>
            <a:endParaRPr lang="en-US" sz="2000" dirty="0"/>
          </a:p>
          <a:p>
            <a:pPr marL="0" indent="0">
              <a:buNone/>
            </a:pPr>
            <a:r>
              <a:rPr lang="fi-FI" sz="2000" dirty="0"/>
              <a:t>	e) ympäristön pilaantumisen ehkäiseminen ja vähentäminen; </a:t>
            </a:r>
            <a:endParaRPr lang="en-US" sz="2000" dirty="0"/>
          </a:p>
          <a:p>
            <a:pPr marL="0" indent="0">
              <a:buNone/>
            </a:pPr>
            <a:r>
              <a:rPr lang="fi-FI" sz="2000" dirty="0"/>
              <a:t>	f) biologisen monimuotoisuuden ja ekosysteemien suojelu ja ennallistaminen.</a:t>
            </a:r>
          </a:p>
          <a:p>
            <a:pPr>
              <a:lnSpc>
                <a:spcPct val="110000"/>
              </a:lnSpc>
              <a:spcBef>
                <a:spcPts val="1200"/>
              </a:spcBef>
            </a:pPr>
            <a:r>
              <a:rPr lang="fi-FI" sz="2200" dirty="0"/>
              <a:t>Arvioinnissa on otettava huomioon toimenpiteestä aiheutuvan toiminnan koko elinkaari eli sekä tuotanto- ja käyttövaihe että </a:t>
            </a:r>
            <a:r>
              <a:rPr lang="fi-FI" sz="2200" dirty="0" err="1"/>
              <a:t>käytöstäpoistovaihe</a:t>
            </a:r>
            <a:r>
              <a:rPr lang="fi-FI" sz="2200" dirty="0"/>
              <a:t>.</a:t>
            </a:r>
          </a:p>
          <a:p>
            <a:endParaRPr lang="fi-FI" dirty="0"/>
          </a:p>
          <a:p>
            <a:pPr marL="0" indent="0">
              <a:buNone/>
            </a:pPr>
            <a:endParaRPr lang="en-US" dirty="0"/>
          </a:p>
        </p:txBody>
      </p:sp>
    </p:spTree>
    <p:extLst>
      <p:ext uri="{BB962C8B-B14F-4D97-AF65-F5344CB8AC3E}">
        <p14:creationId xmlns:p14="http://schemas.microsoft.com/office/powerpoint/2010/main" val="356020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B8FA32-6109-4595-BF87-9173D43660B9}"/>
              </a:ext>
            </a:extLst>
          </p:cNvPr>
          <p:cNvSpPr>
            <a:spLocks noGrp="1"/>
          </p:cNvSpPr>
          <p:nvPr>
            <p:ph type="title"/>
          </p:nvPr>
        </p:nvSpPr>
        <p:spPr/>
        <p:txBody>
          <a:bodyPr/>
          <a:lstStyle/>
          <a:p>
            <a:r>
              <a:rPr lang="fi-FI" dirty="0">
                <a:ea typeface="+mj-lt"/>
                <a:cs typeface="+mj-lt"/>
              </a:rPr>
              <a:t>RRF Luovan talouden kokonaisuus (Business Finlandin osuus)</a:t>
            </a:r>
            <a:endParaRPr lang="fi-FI" dirty="0"/>
          </a:p>
        </p:txBody>
      </p:sp>
      <p:sp>
        <p:nvSpPr>
          <p:cNvPr id="6" name="Content Placeholder 5">
            <a:extLst>
              <a:ext uri="{FF2B5EF4-FFF2-40B4-BE49-F238E27FC236}">
                <a16:creationId xmlns:a16="http://schemas.microsoft.com/office/drawing/2014/main" id="{374DB0CC-B6A3-4D02-BAB3-6F688D992A28}"/>
              </a:ext>
            </a:extLst>
          </p:cNvPr>
          <p:cNvSpPr>
            <a:spLocks noGrp="1"/>
          </p:cNvSpPr>
          <p:nvPr>
            <p:ph idx="1"/>
          </p:nvPr>
        </p:nvSpPr>
        <p:spPr>
          <a:xfrm>
            <a:off x="400050" y="1910080"/>
            <a:ext cx="11649075" cy="4213226"/>
          </a:xfrm>
        </p:spPr>
        <p:txBody>
          <a:bodyPr>
            <a:normAutofit/>
          </a:bodyPr>
          <a:lstStyle/>
          <a:p>
            <a:r>
              <a:rPr lang="fi-FI" dirty="0"/>
              <a:t>Taustalla Suomen </a:t>
            </a:r>
            <a:r>
              <a:rPr lang="fi-FI" i="1" dirty="0"/>
              <a:t>Luovan talouden tiekartta</a:t>
            </a:r>
            <a:r>
              <a:rPr lang="fi-FI" dirty="0"/>
              <a:t> (TEM) ja Creative Business Finland</a:t>
            </a:r>
          </a:p>
          <a:p>
            <a:pPr lvl="1"/>
            <a:r>
              <a:rPr lang="fi-FI" dirty="0"/>
              <a:t>systemaattista ja laaja-alaista luovan talouden kehittämistoimintaa</a:t>
            </a:r>
          </a:p>
          <a:p>
            <a:r>
              <a:rPr lang="fi-FI" dirty="0"/>
              <a:t>Rahoitusta yht. 10 M€, josta </a:t>
            </a:r>
            <a:r>
              <a:rPr lang="fi-FI" b="1" dirty="0"/>
              <a:t>9 M€ avustuksena</a:t>
            </a:r>
            <a:r>
              <a:rPr lang="fi-FI" dirty="0"/>
              <a:t> hakijoille </a:t>
            </a:r>
            <a:r>
              <a:rPr lang="fi-FI" b="1" dirty="0"/>
              <a:t>vuosina 2021</a:t>
            </a:r>
            <a:r>
              <a:rPr lang="fi-FI" sz="2400" b="1" dirty="0"/>
              <a:t>–</a:t>
            </a:r>
            <a:r>
              <a:rPr lang="fi-FI" b="1" dirty="0"/>
              <a:t>23</a:t>
            </a:r>
            <a:r>
              <a:rPr lang="fi-FI" dirty="0"/>
              <a:t>. </a:t>
            </a:r>
          </a:p>
          <a:p>
            <a:r>
              <a:rPr lang="fi-FI" dirty="0"/>
              <a:t>Vuonna </a:t>
            </a:r>
            <a:r>
              <a:rPr lang="fi-FI" b="1" dirty="0"/>
              <a:t>2023</a:t>
            </a:r>
            <a:r>
              <a:rPr lang="fi-FI" dirty="0"/>
              <a:t> myönnetään enintään </a:t>
            </a:r>
            <a:r>
              <a:rPr lang="fi-FI" b="1" dirty="0"/>
              <a:t>5 M€.</a:t>
            </a:r>
          </a:p>
          <a:p>
            <a:r>
              <a:rPr lang="fi-FI" dirty="0"/>
              <a:t>Hakuteemat:</a:t>
            </a:r>
          </a:p>
          <a:p>
            <a:pPr lvl="1">
              <a:spcBef>
                <a:spcPts val="1200"/>
              </a:spcBef>
            </a:pPr>
            <a:r>
              <a:rPr lang="fi-FI" sz="2200" b="1" dirty="0"/>
              <a:t>Luovista cross </a:t>
            </a:r>
            <a:r>
              <a:rPr lang="fi-FI" sz="2200" b="1" dirty="0" err="1"/>
              <a:t>sector</a:t>
            </a:r>
            <a:r>
              <a:rPr lang="fi-FI" sz="2200" b="1" dirty="0"/>
              <a:t> -sisällöistä menestystarinoita IP-osaamisen avulla </a:t>
            </a:r>
          </a:p>
          <a:p>
            <a:pPr lvl="1">
              <a:spcBef>
                <a:spcPts val="1200"/>
              </a:spcBef>
            </a:pPr>
            <a:r>
              <a:rPr lang="fi-FI" sz="2200" b="1" dirty="0"/>
              <a:t>Luovan talouden vipuvaikutus eri toimialoilla</a:t>
            </a:r>
          </a:p>
          <a:p>
            <a:pPr lvl="1">
              <a:spcBef>
                <a:spcPts val="1200"/>
              </a:spcBef>
            </a:pPr>
            <a:r>
              <a:rPr lang="fi-FI" sz="2200" b="1" dirty="0" err="1"/>
              <a:t>CreaTech</a:t>
            </a:r>
            <a:r>
              <a:rPr lang="fi-FI" sz="2200" b="1" dirty="0"/>
              <a:t>-alueen uudet mahdollisuudet</a:t>
            </a:r>
          </a:p>
        </p:txBody>
      </p:sp>
    </p:spTree>
    <p:extLst>
      <p:ext uri="{BB962C8B-B14F-4D97-AF65-F5344CB8AC3E}">
        <p14:creationId xmlns:p14="http://schemas.microsoft.com/office/powerpoint/2010/main" val="165753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05C2FB8-1C1D-1496-8A9A-00012FA0F784}"/>
              </a:ext>
            </a:extLst>
          </p:cNvPr>
          <p:cNvSpPr/>
          <p:nvPr/>
        </p:nvSpPr>
        <p:spPr>
          <a:xfrm>
            <a:off x="6920716" y="161925"/>
            <a:ext cx="5071260" cy="219781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4472C4"/>
                </a:solidFill>
                <a:effectLst/>
                <a:uLnTx/>
                <a:uFillTx/>
                <a:latin typeface="Calibri" panose="020F0502020204030204"/>
                <a:ea typeface="+mn-ea"/>
                <a:cs typeface="+mn-cs"/>
              </a:rPr>
              <a:t>HAKUTEEMAT:</a:t>
            </a:r>
          </a:p>
        </p:txBody>
      </p:sp>
      <p:sp>
        <p:nvSpPr>
          <p:cNvPr id="2" name="Title 1">
            <a:extLst>
              <a:ext uri="{FF2B5EF4-FFF2-40B4-BE49-F238E27FC236}">
                <a16:creationId xmlns:a16="http://schemas.microsoft.com/office/drawing/2014/main" id="{F4E6FD98-D171-4717-BA89-6C6F42291CFF}"/>
              </a:ext>
            </a:extLst>
          </p:cNvPr>
          <p:cNvSpPr>
            <a:spLocks noGrp="1"/>
          </p:cNvSpPr>
          <p:nvPr>
            <p:ph type="title"/>
          </p:nvPr>
        </p:nvSpPr>
        <p:spPr>
          <a:xfrm>
            <a:off x="240559" y="488462"/>
            <a:ext cx="7477125" cy="1325563"/>
          </a:xfrm>
        </p:spPr>
        <p:txBody>
          <a:bodyPr>
            <a:normAutofit/>
          </a:bodyPr>
          <a:lstStyle/>
          <a:p>
            <a:pPr>
              <a:lnSpc>
                <a:spcPts val="3300"/>
              </a:lnSpc>
              <a:spcBef>
                <a:spcPts val="1200"/>
              </a:spcBef>
              <a:spcAft>
                <a:spcPts val="1200"/>
              </a:spcAft>
            </a:pPr>
            <a:r>
              <a:rPr lang="fi-FI" sz="4000" b="1" dirty="0">
                <a:solidFill>
                  <a:srgbClr val="002EA2"/>
                </a:solidFill>
                <a:latin typeface="Tahoma"/>
              </a:rPr>
              <a:t>Luovien RRF-haku 2023</a:t>
            </a:r>
            <a:br>
              <a:rPr lang="fi-FI" sz="4800" b="1" dirty="0">
                <a:solidFill>
                  <a:srgbClr val="0070C0"/>
                </a:solidFill>
              </a:rPr>
            </a:br>
            <a:r>
              <a:rPr lang="fi-FI" sz="2000" b="1" dirty="0">
                <a:solidFill>
                  <a:srgbClr val="002EA2"/>
                </a:solidFill>
                <a:latin typeface="Tahoma"/>
              </a:rPr>
              <a:t>Enintään 5 M€</a:t>
            </a:r>
          </a:p>
        </p:txBody>
      </p:sp>
      <p:sp>
        <p:nvSpPr>
          <p:cNvPr id="9" name="Rectangle 8">
            <a:extLst>
              <a:ext uri="{FF2B5EF4-FFF2-40B4-BE49-F238E27FC236}">
                <a16:creationId xmlns:a16="http://schemas.microsoft.com/office/drawing/2014/main" id="{114C9176-5276-FF64-2089-FC1155F7328F}"/>
              </a:ext>
            </a:extLst>
          </p:cNvPr>
          <p:cNvSpPr/>
          <p:nvPr/>
        </p:nvSpPr>
        <p:spPr>
          <a:xfrm>
            <a:off x="1121289" y="2664007"/>
            <a:ext cx="6155809" cy="702722"/>
          </a:xfrm>
          <a:prstGeom prst="rect">
            <a:avLst/>
          </a:prstGeom>
          <a:solidFill>
            <a:srgbClr val="19B2FF">
              <a:lumMod val="50000"/>
            </a:srgbClr>
          </a:solidFill>
          <a:ln w="10795" cap="flat" cmpd="sng" algn="ctr">
            <a:solidFill>
              <a:srgbClr val="002EA2">
                <a:shade val="50000"/>
              </a:srgbClr>
            </a:solidFill>
            <a:prstDash val="solid"/>
          </a:ln>
          <a:effectLst/>
        </p:spPr>
        <p:txBody>
          <a:bodyPr rtlCol="0" anchor="ct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i-FI" sz="1100" b="1" i="0" u="none" strike="noStrike" kern="0" cap="none" spc="0" normalizeH="0" baseline="0" noProof="0" dirty="0">
                <a:ln>
                  <a:noFill/>
                </a:ln>
                <a:solidFill>
                  <a:srgbClr val="FFFFFF"/>
                </a:solidFill>
                <a:effectLst/>
                <a:uLnTx/>
                <a:uFillTx/>
                <a:latin typeface="Tahoma"/>
                <a:ea typeface="+mn-ea"/>
                <a:cs typeface="+mn-cs"/>
              </a:rPr>
              <a:t>CO-RESEARCH -TUTKIMUSHAKU 6.3. – 31.8.2023</a:t>
            </a:r>
          </a:p>
          <a:p>
            <a:pPr marR="0" lvl="0" algn="l" defTabSz="914400" rtl="0" eaLnBrk="1" fontAlgn="auto" latinLnBrk="0" hangingPunct="1">
              <a:lnSpc>
                <a:spcPct val="100000"/>
              </a:lnSpc>
              <a:spcBef>
                <a:spcPts val="0"/>
              </a:spcBef>
              <a:spcAft>
                <a:spcPts val="0"/>
              </a:spcAft>
              <a:buClrTx/>
              <a:buSzTx/>
              <a:tabLst/>
              <a:defRPr/>
            </a:pPr>
            <a:r>
              <a:rPr kumimoji="0" lang="fi-FI" sz="1200" b="0" i="0" u="none" strike="noStrike" kern="0" cap="none" spc="0" normalizeH="0" baseline="0" noProof="0" dirty="0">
                <a:ln>
                  <a:noFill/>
                </a:ln>
                <a:solidFill>
                  <a:srgbClr val="FFFFFF"/>
                </a:solidFill>
                <a:effectLst/>
                <a:uLnTx/>
                <a:uFillTx/>
                <a:latin typeface="Tahoma"/>
                <a:ea typeface="+mn-ea"/>
                <a:cs typeface="+mn-cs"/>
              </a:rPr>
              <a:t>- päätökset viimeistään 31.12.2023</a:t>
            </a:r>
          </a:p>
        </p:txBody>
      </p:sp>
      <p:sp>
        <p:nvSpPr>
          <p:cNvPr id="11" name="Rectangle 10">
            <a:extLst>
              <a:ext uri="{FF2B5EF4-FFF2-40B4-BE49-F238E27FC236}">
                <a16:creationId xmlns:a16="http://schemas.microsoft.com/office/drawing/2014/main" id="{BBEFC0FB-3891-1201-E810-83ADA4737EF7}"/>
              </a:ext>
            </a:extLst>
          </p:cNvPr>
          <p:cNvSpPr/>
          <p:nvPr/>
        </p:nvSpPr>
        <p:spPr>
          <a:xfrm>
            <a:off x="1121289" y="3763241"/>
            <a:ext cx="6155809" cy="702722"/>
          </a:xfrm>
          <a:prstGeom prst="rect">
            <a:avLst/>
          </a:prstGeom>
          <a:solidFill>
            <a:srgbClr val="19B2FF">
              <a:lumMod val="50000"/>
            </a:srgbClr>
          </a:solidFill>
          <a:ln w="10795" cap="flat" cmpd="sng" algn="ctr">
            <a:solidFill>
              <a:srgbClr val="002EA2">
                <a:shade val="50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0" cap="none" spc="0" normalizeH="0" baseline="0" noProof="0" dirty="0">
                <a:ln>
                  <a:noFill/>
                </a:ln>
                <a:solidFill>
                  <a:srgbClr val="FFFFFF"/>
                </a:solidFill>
                <a:effectLst/>
                <a:uLnTx/>
                <a:uFillTx/>
                <a:latin typeface="Tahoma"/>
                <a:ea typeface="+mn-ea"/>
                <a:cs typeface="+mn-cs"/>
              </a:rPr>
              <a:t>2. TKI-HANKEHAKU  6.3. – </a:t>
            </a:r>
            <a:r>
              <a:rPr lang="fi-FI" sz="1100" b="1" kern="0" dirty="0">
                <a:solidFill>
                  <a:srgbClr val="FFFFFF"/>
                </a:solidFill>
                <a:latin typeface="Tahoma"/>
              </a:rPr>
              <a:t>15</a:t>
            </a:r>
            <a:r>
              <a:rPr kumimoji="0" lang="fi-FI" sz="1100" b="1" i="0" u="none" strike="noStrike" kern="0" cap="none" spc="0" normalizeH="0" baseline="0" noProof="0" dirty="0">
                <a:ln>
                  <a:noFill/>
                </a:ln>
                <a:solidFill>
                  <a:srgbClr val="FFFFFF"/>
                </a:solidFill>
                <a:effectLst/>
                <a:uLnTx/>
                <a:uFillTx/>
                <a:latin typeface="Tahoma"/>
                <a:ea typeface="+mn-ea"/>
                <a:cs typeface="+mn-cs"/>
              </a:rPr>
              <a:t>.9.2023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FFFFFF"/>
                </a:solidFill>
                <a:effectLst/>
                <a:uLnTx/>
                <a:uFillTx/>
                <a:latin typeface="Tahoma"/>
                <a:ea typeface="+mn-ea"/>
                <a:cs typeface="+mn-cs"/>
              </a:rPr>
              <a:t>- jatkuva päätöksenteko</a:t>
            </a:r>
            <a:br>
              <a:rPr kumimoji="0" lang="fi-FI" sz="1200" b="0" i="0" u="none" strike="noStrike" kern="0" cap="none" spc="0" normalizeH="0" baseline="0" noProof="0" dirty="0">
                <a:ln>
                  <a:noFill/>
                </a:ln>
                <a:solidFill>
                  <a:srgbClr val="FFFFFF"/>
                </a:solidFill>
                <a:effectLst/>
                <a:uLnTx/>
                <a:uFillTx/>
                <a:latin typeface="Tahoma"/>
                <a:ea typeface="+mn-ea"/>
                <a:cs typeface="+mn-cs"/>
              </a:rPr>
            </a:br>
            <a:endParaRPr kumimoji="0" lang="fi-FI" sz="1200" b="0" i="0" u="none" strike="noStrike" kern="0" cap="none" spc="0" normalizeH="0" baseline="0" noProof="0" dirty="0">
              <a:ln>
                <a:noFill/>
              </a:ln>
              <a:solidFill>
                <a:srgbClr val="FFFFFF"/>
              </a:solidFill>
              <a:effectLst/>
              <a:uLnTx/>
              <a:uFillTx/>
              <a:latin typeface="Tahoma"/>
              <a:ea typeface="+mn-ea"/>
              <a:cs typeface="+mn-cs"/>
            </a:endParaRPr>
          </a:p>
        </p:txBody>
      </p:sp>
      <p:sp>
        <p:nvSpPr>
          <p:cNvPr id="14" name="Rectangle 13">
            <a:extLst>
              <a:ext uri="{FF2B5EF4-FFF2-40B4-BE49-F238E27FC236}">
                <a16:creationId xmlns:a16="http://schemas.microsoft.com/office/drawing/2014/main" id="{0B23B5AD-812D-02F5-A69E-2B76DBDDFA2A}"/>
              </a:ext>
            </a:extLst>
          </p:cNvPr>
          <p:cNvSpPr/>
          <p:nvPr/>
        </p:nvSpPr>
        <p:spPr>
          <a:xfrm>
            <a:off x="1121288" y="5801591"/>
            <a:ext cx="6155809" cy="702722"/>
          </a:xfrm>
          <a:prstGeom prst="rect">
            <a:avLst/>
          </a:prstGeom>
          <a:solidFill>
            <a:srgbClr val="19B2FF">
              <a:lumMod val="50000"/>
            </a:srgbClr>
          </a:solidFill>
          <a:ln w="10795" cap="flat" cmpd="sng" algn="ctr">
            <a:solidFill>
              <a:srgbClr val="002EA2">
                <a:shade val="50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0" cap="none" spc="0" normalizeH="0" baseline="0" noProof="0" dirty="0">
                <a:ln>
                  <a:noFill/>
                </a:ln>
                <a:solidFill>
                  <a:srgbClr val="FFFFFF"/>
                </a:solidFill>
                <a:effectLst/>
                <a:uLnTx/>
                <a:uFillTx/>
                <a:latin typeface="Tahoma"/>
                <a:ea typeface="+mn-ea"/>
                <a:cs typeface="+mn-cs"/>
              </a:rPr>
              <a:t>3. PILOTOINTI- JA KOKEILUHANKKEET, 1.8. – 29.9.2023</a:t>
            </a:r>
            <a:br>
              <a:rPr kumimoji="0" lang="fi-FI" sz="1200" b="0" i="0" u="none" strike="noStrike" kern="0" cap="none" spc="0" normalizeH="0" baseline="0" noProof="0" dirty="0">
                <a:ln>
                  <a:noFill/>
                </a:ln>
                <a:solidFill>
                  <a:srgbClr val="FFFFFF"/>
                </a:solidFill>
                <a:effectLst/>
                <a:uLnTx/>
                <a:uFillTx/>
                <a:latin typeface="Tahoma"/>
                <a:ea typeface="+mn-ea"/>
                <a:cs typeface="+mn-cs"/>
              </a:rPr>
            </a:br>
            <a:r>
              <a:rPr kumimoji="0" lang="fi-FI" sz="1200" b="0" i="0" u="none" strike="noStrike" kern="0" cap="none" spc="0" normalizeH="0" baseline="0" noProof="0" dirty="0">
                <a:ln>
                  <a:noFill/>
                </a:ln>
                <a:solidFill>
                  <a:srgbClr val="FFFFFF"/>
                </a:solidFill>
                <a:effectLst/>
                <a:uLnTx/>
                <a:uFillTx/>
                <a:latin typeface="Tahoma"/>
                <a:ea typeface="+mn-ea"/>
                <a:cs typeface="+mn-cs"/>
              </a:rPr>
              <a:t>- päätökset viimeistään 31.12.2023</a:t>
            </a:r>
          </a:p>
        </p:txBody>
      </p:sp>
      <p:sp>
        <p:nvSpPr>
          <p:cNvPr id="15" name="TextBox 14">
            <a:extLst>
              <a:ext uri="{FF2B5EF4-FFF2-40B4-BE49-F238E27FC236}">
                <a16:creationId xmlns:a16="http://schemas.microsoft.com/office/drawing/2014/main" id="{AFCC0609-D0F4-9DB7-A59F-FB4A2C76E6E4}"/>
              </a:ext>
            </a:extLst>
          </p:cNvPr>
          <p:cNvSpPr txBox="1"/>
          <p:nvPr/>
        </p:nvSpPr>
        <p:spPr>
          <a:xfrm>
            <a:off x="311663" y="5284584"/>
            <a:ext cx="390754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PILOTOINTI- JA KOKEILUHANKKEET (DE MINIMIS): </a:t>
            </a:r>
          </a:p>
        </p:txBody>
      </p:sp>
      <p:sp>
        <p:nvSpPr>
          <p:cNvPr id="17" name="TextBox 16">
            <a:extLst>
              <a:ext uri="{FF2B5EF4-FFF2-40B4-BE49-F238E27FC236}">
                <a16:creationId xmlns:a16="http://schemas.microsoft.com/office/drawing/2014/main" id="{3C43EFE4-8ED6-5DEA-39B6-CBC63671AFDC}"/>
              </a:ext>
            </a:extLst>
          </p:cNvPr>
          <p:cNvSpPr txBox="1"/>
          <p:nvPr/>
        </p:nvSpPr>
        <p:spPr>
          <a:xfrm>
            <a:off x="7524750" y="2630835"/>
            <a:ext cx="1382110" cy="677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800" b="1" i="0" u="none" strike="noStrike" kern="1200" cap="none" spc="0" normalizeH="0" baseline="0" noProof="0" dirty="0">
                <a:ln>
                  <a:noFill/>
                </a:ln>
                <a:solidFill>
                  <a:prstClr val="black"/>
                </a:solidFill>
                <a:effectLst/>
                <a:uLnTx/>
                <a:uFillTx/>
                <a:latin typeface="Calibri" panose="020F0502020204030204"/>
                <a:ea typeface="+mn-ea"/>
                <a:cs typeface="+mn-cs"/>
              </a:rPr>
              <a:t>TUTKI</a:t>
            </a:r>
          </a:p>
        </p:txBody>
      </p:sp>
      <p:sp>
        <p:nvSpPr>
          <p:cNvPr id="19" name="Rectangle 18">
            <a:extLst>
              <a:ext uri="{FF2B5EF4-FFF2-40B4-BE49-F238E27FC236}">
                <a16:creationId xmlns:a16="http://schemas.microsoft.com/office/drawing/2014/main" id="{BA38570E-8A7E-A2D9-3154-0D9936F8FAD9}"/>
              </a:ext>
            </a:extLst>
          </p:cNvPr>
          <p:cNvSpPr/>
          <p:nvPr/>
        </p:nvSpPr>
        <p:spPr>
          <a:xfrm>
            <a:off x="7010401" y="676764"/>
            <a:ext cx="4883890" cy="431250"/>
          </a:xfrm>
          <a:prstGeom prst="rect">
            <a:avLst/>
          </a:prstGeom>
          <a:solidFill>
            <a:schemeClr val="accent6"/>
          </a:solidFill>
          <a:ln w="10795" cap="flat" cmpd="sng" algn="ctr">
            <a:solidFill>
              <a:srgbClr val="002EA2">
                <a:shade val="50000"/>
              </a:srgbClr>
            </a:solidFill>
            <a:prstDash val="solid"/>
          </a:ln>
          <a:effectLst/>
        </p:spPr>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fi-FI" sz="800" b="1" i="0" u="none" strike="noStrike" kern="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srgbClr val="FFFFFF"/>
                </a:solidFill>
                <a:effectLst/>
                <a:uLnTx/>
                <a:uFillTx/>
                <a:latin typeface="Tahoma"/>
                <a:ea typeface="+mn-ea"/>
                <a:cs typeface="+mn-cs"/>
              </a:rPr>
              <a:t>1. LUOVISTA CROSS SECTOR –SISÄLLÖISTÄ MENESTYSTARINOITA IP-OSAAMISEN AVULLA</a:t>
            </a:r>
            <a:br>
              <a:rPr kumimoji="0" lang="fi-FI" sz="800" b="0" i="0" u="none" strike="noStrike" kern="0" cap="none" spc="0" normalizeH="0" baseline="0" noProof="0" dirty="0">
                <a:ln>
                  <a:noFill/>
                </a:ln>
                <a:solidFill>
                  <a:srgbClr val="FFFFFF"/>
                </a:solidFill>
                <a:effectLst/>
                <a:uLnTx/>
                <a:uFillTx/>
                <a:latin typeface="Tahoma"/>
                <a:ea typeface="+mn-ea"/>
                <a:cs typeface="+mn-cs"/>
              </a:rPr>
            </a:br>
            <a:endParaRPr kumimoji="0" lang="fi-FI" sz="800" b="1" i="0" u="none" strike="noStrike" kern="0" cap="none" spc="0" normalizeH="0" baseline="0" noProof="0" dirty="0">
              <a:ln>
                <a:noFill/>
              </a:ln>
              <a:solidFill>
                <a:srgbClr val="FFFFFF"/>
              </a:solidFill>
              <a:effectLst/>
              <a:uLnTx/>
              <a:uFillTx/>
              <a:latin typeface="Tahoma"/>
              <a:ea typeface="+mn-ea"/>
              <a:cs typeface="+mn-cs"/>
            </a:endParaRPr>
          </a:p>
        </p:txBody>
      </p:sp>
      <p:sp>
        <p:nvSpPr>
          <p:cNvPr id="21" name="Rectangle 20">
            <a:extLst>
              <a:ext uri="{FF2B5EF4-FFF2-40B4-BE49-F238E27FC236}">
                <a16:creationId xmlns:a16="http://schemas.microsoft.com/office/drawing/2014/main" id="{2B045AD7-1873-7DE1-9D94-73746B69A8C6}"/>
              </a:ext>
            </a:extLst>
          </p:cNvPr>
          <p:cNvSpPr/>
          <p:nvPr/>
        </p:nvSpPr>
        <p:spPr>
          <a:xfrm>
            <a:off x="7010399" y="1240647"/>
            <a:ext cx="4883890" cy="431250"/>
          </a:xfrm>
          <a:prstGeom prst="rect">
            <a:avLst/>
          </a:prstGeom>
          <a:solidFill>
            <a:schemeClr val="accent6"/>
          </a:solidFill>
          <a:ln w="10795" cap="flat" cmpd="sng" algn="ctr">
            <a:solidFill>
              <a:srgbClr val="002EA2">
                <a:shade val="50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srgbClr val="FFFFFF"/>
                </a:solidFill>
                <a:effectLst/>
                <a:uLnTx/>
                <a:uFillTx/>
                <a:latin typeface="Tahoma"/>
                <a:ea typeface="+mn-ea"/>
                <a:cs typeface="+mn-cs"/>
              </a:rPr>
              <a:t>2. LUOVAN TALOUDEN VIPUVAIKUTUS ERI TOIMIALOILLA</a:t>
            </a:r>
            <a:br>
              <a:rPr kumimoji="0" lang="fi-FI" sz="800" b="0" i="0" u="none" strike="noStrike" kern="0" cap="none" spc="0" normalizeH="0" baseline="0" noProof="0" dirty="0">
                <a:ln>
                  <a:noFill/>
                </a:ln>
                <a:solidFill>
                  <a:srgbClr val="FFFFFF"/>
                </a:solidFill>
                <a:effectLst/>
                <a:uLnTx/>
                <a:uFillTx/>
                <a:latin typeface="Tahoma"/>
                <a:ea typeface="+mn-ea"/>
                <a:cs typeface="+mn-cs"/>
              </a:rPr>
            </a:br>
            <a:endParaRPr kumimoji="0" lang="fi-FI" sz="800" b="0" i="0" u="none" strike="noStrike" kern="0" cap="none" spc="0" normalizeH="0" baseline="0" noProof="0" dirty="0">
              <a:ln>
                <a:noFill/>
              </a:ln>
              <a:solidFill>
                <a:srgbClr val="FFFFFF"/>
              </a:solidFill>
              <a:effectLst/>
              <a:uLnTx/>
              <a:uFillTx/>
              <a:latin typeface="Tahoma"/>
              <a:ea typeface="+mn-ea"/>
              <a:cs typeface="+mn-cs"/>
            </a:endParaRPr>
          </a:p>
        </p:txBody>
      </p:sp>
      <p:sp>
        <p:nvSpPr>
          <p:cNvPr id="22" name="Rectangle 21">
            <a:extLst>
              <a:ext uri="{FF2B5EF4-FFF2-40B4-BE49-F238E27FC236}">
                <a16:creationId xmlns:a16="http://schemas.microsoft.com/office/drawing/2014/main" id="{339CA03D-8FC8-63C9-D1CE-E39EFE8063E0}"/>
              </a:ext>
            </a:extLst>
          </p:cNvPr>
          <p:cNvSpPr/>
          <p:nvPr/>
        </p:nvSpPr>
        <p:spPr>
          <a:xfrm>
            <a:off x="7010399" y="1816650"/>
            <a:ext cx="4883890" cy="431250"/>
          </a:xfrm>
          <a:prstGeom prst="rect">
            <a:avLst/>
          </a:prstGeom>
          <a:solidFill>
            <a:schemeClr val="accent6"/>
          </a:solidFill>
          <a:ln w="10795" cap="flat" cmpd="sng" algn="ctr">
            <a:solidFill>
              <a:srgbClr val="002EA2">
                <a:shade val="50000"/>
              </a:srgbClr>
            </a:solidFill>
            <a:prstDash val="solid"/>
          </a:ln>
          <a:effectLst/>
        </p:spPr>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fi-FI" sz="800" b="1" i="0" u="none" strike="noStrike" kern="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a:ln>
                  <a:noFill/>
                </a:ln>
                <a:solidFill>
                  <a:srgbClr val="FFFFFF"/>
                </a:solidFill>
                <a:effectLst/>
                <a:uLnTx/>
                <a:uFillTx/>
                <a:latin typeface="Tahoma"/>
                <a:ea typeface="+mn-ea"/>
                <a:cs typeface="+mn-cs"/>
              </a:rPr>
              <a:t>3. CREATECH-ALUEEN UUDET MAHDOLLISUUDET</a:t>
            </a:r>
            <a:br>
              <a:rPr kumimoji="0" lang="fi-FI" sz="800" b="0" i="0" u="none" strike="noStrike" kern="0" cap="none" spc="0" normalizeH="0" baseline="0" noProof="0" dirty="0">
                <a:ln>
                  <a:noFill/>
                </a:ln>
                <a:solidFill>
                  <a:srgbClr val="FFFFFF"/>
                </a:solidFill>
                <a:effectLst/>
                <a:uLnTx/>
                <a:uFillTx/>
                <a:latin typeface="Tahoma"/>
                <a:ea typeface="+mn-ea"/>
                <a:cs typeface="+mn-cs"/>
              </a:rPr>
            </a:br>
            <a:endParaRPr kumimoji="0" lang="fi-FI" sz="800" b="0" i="0" u="none" strike="noStrike" kern="0" cap="none" spc="0" normalizeH="0" baseline="0" noProof="0" dirty="0">
              <a:ln>
                <a:noFill/>
              </a:ln>
              <a:solidFill>
                <a:srgbClr val="FFFFFF"/>
              </a:solidFill>
              <a:effectLst/>
              <a:uLnTx/>
              <a:uFillTx/>
              <a:latin typeface="Tahoma"/>
              <a:ea typeface="+mn-ea"/>
              <a:cs typeface="+mn-cs"/>
            </a:endParaRPr>
          </a:p>
        </p:txBody>
      </p:sp>
      <p:sp>
        <p:nvSpPr>
          <p:cNvPr id="3" name="TextBox 2">
            <a:extLst>
              <a:ext uri="{FF2B5EF4-FFF2-40B4-BE49-F238E27FC236}">
                <a16:creationId xmlns:a16="http://schemas.microsoft.com/office/drawing/2014/main" id="{8E839B5D-66C3-313F-8E92-8DB5E3D25EA1}"/>
              </a:ext>
            </a:extLst>
          </p:cNvPr>
          <p:cNvSpPr txBox="1"/>
          <p:nvPr/>
        </p:nvSpPr>
        <p:spPr>
          <a:xfrm>
            <a:off x="4458694" y="4520507"/>
            <a:ext cx="2462021" cy="369332"/>
          </a:xfrm>
          <a:prstGeom prst="rect">
            <a:avLst/>
          </a:prstGeom>
          <a:solidFill>
            <a:schemeClr val="accent3">
              <a:lumMod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HAKUINFO #1 21.3.2023</a:t>
            </a:r>
          </a:p>
        </p:txBody>
      </p:sp>
      <p:sp>
        <p:nvSpPr>
          <p:cNvPr id="4" name="TextBox 3">
            <a:extLst>
              <a:ext uri="{FF2B5EF4-FFF2-40B4-BE49-F238E27FC236}">
                <a16:creationId xmlns:a16="http://schemas.microsoft.com/office/drawing/2014/main" id="{A29056EE-DBAC-80CF-3ABD-4EEC3FB226EA}"/>
              </a:ext>
            </a:extLst>
          </p:cNvPr>
          <p:cNvSpPr txBox="1"/>
          <p:nvPr/>
        </p:nvSpPr>
        <p:spPr>
          <a:xfrm>
            <a:off x="311663" y="3366729"/>
            <a:ext cx="5405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6.3.</a:t>
            </a:r>
          </a:p>
        </p:txBody>
      </p:sp>
      <p:sp>
        <p:nvSpPr>
          <p:cNvPr id="5" name="TextBox 4">
            <a:extLst>
              <a:ext uri="{FF2B5EF4-FFF2-40B4-BE49-F238E27FC236}">
                <a16:creationId xmlns:a16="http://schemas.microsoft.com/office/drawing/2014/main" id="{7DB2AA22-028B-4B2A-9631-653ABF43288D}"/>
              </a:ext>
            </a:extLst>
          </p:cNvPr>
          <p:cNvSpPr txBox="1"/>
          <p:nvPr/>
        </p:nvSpPr>
        <p:spPr>
          <a:xfrm>
            <a:off x="372934" y="5944986"/>
            <a:ext cx="5405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6" name="TextBox 5">
            <a:extLst>
              <a:ext uri="{FF2B5EF4-FFF2-40B4-BE49-F238E27FC236}">
                <a16:creationId xmlns:a16="http://schemas.microsoft.com/office/drawing/2014/main" id="{1B1D06C9-33C6-3F8B-06CF-4D8BC3504FB5}"/>
              </a:ext>
            </a:extLst>
          </p:cNvPr>
          <p:cNvSpPr txBox="1"/>
          <p:nvPr/>
        </p:nvSpPr>
        <p:spPr>
          <a:xfrm>
            <a:off x="4579185" y="5365163"/>
            <a:ext cx="2462021" cy="369332"/>
          </a:xfrm>
          <a:prstGeom prst="rect">
            <a:avLst/>
          </a:prstGeom>
          <a:solidFill>
            <a:schemeClr val="accent3">
              <a:lumMod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HAKUINFO #2 13.6.2023</a:t>
            </a:r>
          </a:p>
        </p:txBody>
      </p:sp>
      <p:sp>
        <p:nvSpPr>
          <p:cNvPr id="7" name="Rectangle 6">
            <a:extLst>
              <a:ext uri="{FF2B5EF4-FFF2-40B4-BE49-F238E27FC236}">
                <a16:creationId xmlns:a16="http://schemas.microsoft.com/office/drawing/2014/main" id="{6D171605-EE0E-857F-E4FE-4B75CB5C3C58}"/>
              </a:ext>
            </a:extLst>
          </p:cNvPr>
          <p:cNvSpPr/>
          <p:nvPr/>
        </p:nvSpPr>
        <p:spPr>
          <a:xfrm>
            <a:off x="95250" y="2493443"/>
            <a:ext cx="11799039" cy="2466869"/>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35003AD7-0FB6-692C-9D41-FDC87C5D2C02}"/>
              </a:ext>
            </a:extLst>
          </p:cNvPr>
          <p:cNvSpPr/>
          <p:nvPr/>
        </p:nvSpPr>
        <p:spPr>
          <a:xfrm>
            <a:off x="95250" y="5149954"/>
            <a:ext cx="11799039" cy="1546121"/>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xtBox 9">
            <a:extLst>
              <a:ext uri="{FF2B5EF4-FFF2-40B4-BE49-F238E27FC236}">
                <a16:creationId xmlns:a16="http://schemas.microsoft.com/office/drawing/2014/main" id="{0578AAA6-1ADE-E899-2D49-031D1C63859C}"/>
              </a:ext>
            </a:extLst>
          </p:cNvPr>
          <p:cNvSpPr txBox="1"/>
          <p:nvPr/>
        </p:nvSpPr>
        <p:spPr>
          <a:xfrm>
            <a:off x="7524750" y="5774686"/>
            <a:ext cx="3998467" cy="677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800" b="1" i="0" u="none" strike="noStrike" kern="1200" cap="none" spc="0" normalizeH="0" baseline="0" noProof="0" dirty="0">
                <a:ln>
                  <a:noFill/>
                </a:ln>
                <a:solidFill>
                  <a:prstClr val="black"/>
                </a:solidFill>
                <a:effectLst/>
                <a:uLnTx/>
                <a:uFillTx/>
                <a:latin typeface="Calibri" panose="020F0502020204030204"/>
                <a:ea typeface="+mn-ea"/>
                <a:cs typeface="+mn-cs"/>
              </a:rPr>
              <a:t>KOKEILE JA TESTAA</a:t>
            </a:r>
          </a:p>
        </p:txBody>
      </p:sp>
      <p:sp>
        <p:nvSpPr>
          <p:cNvPr id="12" name="TextBox 11">
            <a:extLst>
              <a:ext uri="{FF2B5EF4-FFF2-40B4-BE49-F238E27FC236}">
                <a16:creationId xmlns:a16="http://schemas.microsoft.com/office/drawing/2014/main" id="{BD56E180-9EF7-86AC-A940-063ED0D5735B}"/>
              </a:ext>
            </a:extLst>
          </p:cNvPr>
          <p:cNvSpPr txBox="1"/>
          <p:nvPr/>
        </p:nvSpPr>
        <p:spPr>
          <a:xfrm>
            <a:off x="7532184" y="3466038"/>
            <a:ext cx="4278351" cy="126188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800" b="1" i="0" u="none" strike="noStrike" kern="1200" cap="none" spc="0" normalizeH="0" baseline="0" noProof="0" dirty="0">
                <a:ln>
                  <a:noFill/>
                </a:ln>
                <a:solidFill>
                  <a:prstClr val="black"/>
                </a:solidFill>
                <a:effectLst/>
                <a:uLnTx/>
                <a:uFillTx/>
                <a:latin typeface="Calibri" panose="020F0502020204030204"/>
                <a:ea typeface="+mn-ea"/>
                <a:cs typeface="+mn-cs"/>
              </a:rPr>
              <a:t>TUTKIMUKSELLINEN</a:t>
            </a:r>
            <a:br>
              <a:rPr kumimoji="0" lang="fi-FI" sz="3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i-FI" sz="3800" b="1" i="0" u="none" strike="noStrike" kern="1200" cap="none" spc="0" normalizeH="0" baseline="0" noProof="0" dirty="0">
                <a:ln>
                  <a:noFill/>
                </a:ln>
                <a:solidFill>
                  <a:prstClr val="black"/>
                </a:solidFill>
                <a:effectLst/>
                <a:uLnTx/>
                <a:uFillTx/>
                <a:latin typeface="Calibri" panose="020F0502020204030204"/>
                <a:ea typeface="+mn-ea"/>
                <a:cs typeface="+mn-cs"/>
              </a:rPr>
              <a:t>KEHITTÄMINEN</a:t>
            </a:r>
          </a:p>
        </p:txBody>
      </p:sp>
      <p:sp>
        <p:nvSpPr>
          <p:cNvPr id="13" name="Arrow: Right 12">
            <a:extLst>
              <a:ext uri="{FF2B5EF4-FFF2-40B4-BE49-F238E27FC236}">
                <a16:creationId xmlns:a16="http://schemas.microsoft.com/office/drawing/2014/main" id="{C9F8F696-931F-58EF-3C5A-18BCCBC847BC}"/>
              </a:ext>
            </a:extLst>
          </p:cNvPr>
          <p:cNvSpPr/>
          <p:nvPr/>
        </p:nvSpPr>
        <p:spPr>
          <a:xfrm flipH="1">
            <a:off x="8091038" y="5240784"/>
            <a:ext cx="1170590" cy="5608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64192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F36749-A850-5600-EC9A-8733B235E065}"/>
              </a:ext>
            </a:extLst>
          </p:cNvPr>
          <p:cNvSpPr>
            <a:spLocks noGrp="1"/>
          </p:cNvSpPr>
          <p:nvPr>
            <p:ph idx="1"/>
          </p:nvPr>
        </p:nvSpPr>
        <p:spPr>
          <a:xfrm>
            <a:off x="838200" y="762000"/>
            <a:ext cx="10515600" cy="5414963"/>
          </a:xfrm>
        </p:spPr>
        <p:txBody>
          <a:bodyPr>
            <a:normAutofit fontScale="92500" lnSpcReduction="20000"/>
          </a:bodyPr>
          <a:lstStyle/>
          <a:p>
            <a:pPr marL="0" indent="0" algn="ctr">
              <a:lnSpc>
                <a:spcPct val="110000"/>
              </a:lnSpc>
              <a:spcBef>
                <a:spcPts val="1800"/>
              </a:spcBef>
              <a:buNone/>
            </a:pPr>
            <a:r>
              <a:rPr lang="fi-FI" sz="6600" dirty="0"/>
              <a:t>HAKU AVOINNA 1.8-29.9</a:t>
            </a:r>
          </a:p>
          <a:p>
            <a:pPr marL="0" indent="0" algn="ctr">
              <a:lnSpc>
                <a:spcPct val="110000"/>
              </a:lnSpc>
              <a:spcBef>
                <a:spcPts val="1800"/>
              </a:spcBef>
              <a:buNone/>
            </a:pPr>
            <a:r>
              <a:rPr lang="fi-FI" sz="6600" dirty="0"/>
              <a:t>DIGITAALISUUS JA DNSH</a:t>
            </a:r>
          </a:p>
          <a:p>
            <a:pPr marL="0" indent="0" algn="ctr">
              <a:lnSpc>
                <a:spcPct val="110000"/>
              </a:lnSpc>
              <a:spcBef>
                <a:spcPts val="1800"/>
              </a:spcBef>
              <a:buNone/>
            </a:pPr>
            <a:r>
              <a:rPr lang="fi-FI" sz="6600" dirty="0"/>
              <a:t>KOLME HAKUTEEMAA</a:t>
            </a:r>
          </a:p>
          <a:p>
            <a:pPr marL="0" indent="0" algn="ctr">
              <a:lnSpc>
                <a:spcPct val="110000"/>
              </a:lnSpc>
              <a:spcBef>
                <a:spcPts val="1800"/>
              </a:spcBef>
              <a:buNone/>
            </a:pPr>
            <a:r>
              <a:rPr lang="fi-FI" sz="6600" dirty="0"/>
              <a:t>UUTUUS JA LIIKETOIMINTA</a:t>
            </a:r>
          </a:p>
          <a:p>
            <a:pPr marL="0" indent="0" algn="ctr">
              <a:lnSpc>
                <a:spcPct val="110000"/>
              </a:lnSpc>
              <a:spcBef>
                <a:spcPts val="1800"/>
              </a:spcBef>
              <a:buNone/>
            </a:pPr>
            <a:r>
              <a:rPr lang="fi-FI" sz="6600" dirty="0"/>
              <a:t>HYÖDYNNÄ SPARRAUSTA</a:t>
            </a:r>
          </a:p>
        </p:txBody>
      </p:sp>
    </p:spTree>
    <p:extLst>
      <p:ext uri="{BB962C8B-B14F-4D97-AF65-F5344CB8AC3E}">
        <p14:creationId xmlns:p14="http://schemas.microsoft.com/office/powerpoint/2010/main" val="2796961473"/>
      </p:ext>
    </p:extLst>
  </p:cSld>
  <p:clrMapOvr>
    <a:masterClrMapping/>
  </p:clrMapOvr>
</p:sld>
</file>

<file path=ppt/theme/theme1.xml><?xml version="1.0" encoding="utf-8"?>
<a:theme xmlns:a="http://schemas.openxmlformats.org/drawingml/2006/main" name="Business Finland">
  <a:themeElements>
    <a:clrScheme name="Business Finland">
      <a:dk1>
        <a:srgbClr val="000000"/>
      </a:dk1>
      <a:lt1>
        <a:srgbClr val="FFFFFF"/>
      </a:lt1>
      <a:dk2>
        <a:srgbClr val="002EA2"/>
      </a:dk2>
      <a:lt2>
        <a:srgbClr val="FFFFFF"/>
      </a:lt2>
      <a:accent1>
        <a:srgbClr val="002EA2"/>
      </a:accent1>
      <a:accent2>
        <a:srgbClr val="19B2FF"/>
      </a:accent2>
      <a:accent3>
        <a:srgbClr val="967DFF"/>
      </a:accent3>
      <a:accent4>
        <a:srgbClr val="C846A5"/>
      </a:accent4>
      <a:accent5>
        <a:srgbClr val="FFAA50"/>
      </a:accent5>
      <a:accent6>
        <a:srgbClr val="7DDC5A"/>
      </a:accent6>
      <a:hlink>
        <a:srgbClr val="2E69FF"/>
      </a:hlink>
      <a:folHlink>
        <a:srgbClr val="822CA4"/>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1479091-BA50-4A71-8BCB-F85550DA288E}" vid="{543B9933-0FC7-4327-A11C-C5C70C696CF9}"/>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RRF-template-fi</Template>
  <TotalTime>5960</TotalTime>
  <Words>1074</Words>
  <Application>Microsoft Office PowerPoint</Application>
  <PresentationFormat>Widescreen</PresentationFormat>
  <Paragraphs>117</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Finlandica</vt:lpstr>
      <vt:lpstr>Tahoma</vt:lpstr>
      <vt:lpstr>Wingdings</vt:lpstr>
      <vt:lpstr>Business Finland</vt:lpstr>
      <vt:lpstr>1_Office-teema</vt:lpstr>
      <vt:lpstr>Suomen kestävän kasvun ohjelma (RRF)</vt:lpstr>
      <vt:lpstr>OHJELMA</vt:lpstr>
      <vt:lpstr>Tausta, haun rakenne ja aikataulu   Kenneth Nyholm</vt:lpstr>
      <vt:lpstr>PowerPoint Presentation</vt:lpstr>
      <vt:lpstr>Suomen kestävän kasvun ohjelma </vt:lpstr>
      <vt:lpstr>DNSH-arvioinnin pääperiaatteet</vt:lpstr>
      <vt:lpstr>RRF Luovan talouden kokonaisuus (Business Finlandin osuus)</vt:lpstr>
      <vt:lpstr>Luovien RRF-haku 2023 Enintään 5 M€</vt:lpstr>
      <vt:lpstr>PowerPoint Presentation</vt:lpstr>
      <vt:lpstr>Teemat ja toteutusmalli  Olli Sinerma</vt:lpstr>
      <vt:lpstr>1. Luovista cross sector -sisällöistä menestystarinoita IP-osaamisen avulla</vt:lpstr>
      <vt:lpstr>2. Luovan talouden vipuvaikutus eri toimialoilla</vt:lpstr>
      <vt:lpstr>3. CreaTech-alueen uudet mahdollisuudet</vt:lpstr>
      <vt:lpstr>De minimis –rahoituksessa huomioitavaa</vt:lpstr>
      <vt:lpstr>Rahoitettavaa / Ei-rahoitettavaa</vt:lpstr>
      <vt:lpstr>Sparrausta hankeidealle?</vt:lpstr>
      <vt:lpstr>Vinkkejä rahoituksen hakemiseen  Veronica Nyberg</vt:lpstr>
      <vt:lpstr>Q&amp;A</vt:lpstr>
      <vt:lpstr>Kiitos!</vt:lpstr>
    </vt:vector>
  </TitlesOfParts>
  <Company>Business Finland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Finland ja Suomen kestävän kasvun ohjelma</dc:title>
  <dc:creator>Nordgren Kaj</dc:creator>
  <cp:lastModifiedBy>Sanna Nuutila</cp:lastModifiedBy>
  <cp:revision>251</cp:revision>
  <dcterms:created xsi:type="dcterms:W3CDTF">2021-11-30T07:23:34Z</dcterms:created>
  <dcterms:modified xsi:type="dcterms:W3CDTF">2023-06-16T07:54:46Z</dcterms:modified>
</cp:coreProperties>
</file>