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1"/>
  </p:notesMasterIdLst>
  <p:sldIdLst>
    <p:sldId id="3506" r:id="rId3"/>
    <p:sldId id="3509" r:id="rId4"/>
    <p:sldId id="3510" r:id="rId5"/>
    <p:sldId id="3511" r:id="rId6"/>
    <p:sldId id="3507" r:id="rId7"/>
    <p:sldId id="3512" r:id="rId8"/>
    <p:sldId id="3513" r:id="rId9"/>
    <p:sldId id="3514" r:id="rId10"/>
  </p:sldIdLst>
  <p:sldSz cx="12192000" cy="6858000"/>
  <p:notesSz cx="6858000" cy="9144000"/>
  <p:defaultTextStyle>
    <a:defPPr rtl="0"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5BB5E5-9521-4D2A-9399-687EAF1ED3D1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0408146-28EA-4759-9472-35A2E9B62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88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593D-7627-CF88-CAD5-1BBD6694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ADCEE-CEDF-2F3F-FEF7-DB050E262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39275-361F-495B-B3F2-44AA5706A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62828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D299B-4210-515D-FD08-9266BEDAE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DDED5-CB5B-4312-974A-33E51249E2A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95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rtlCol="0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sv-fi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rtl="0"/>
            <a:r>
              <a:rPr lang="sv-fi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32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2" y="541504"/>
            <a:ext cx="2587225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pPr rtl="0"/>
              <a:t>27.8.2025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/>
              <a:t>Insert video/media by clicking icon</a:t>
            </a:r>
            <a:endParaRPr lang="en-US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51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8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432134"/>
            <a:ext cx="1384064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16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2103437"/>
            <a:ext cx="10416539" cy="1325563"/>
          </a:xfrm>
        </p:spPr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4" y="434799"/>
            <a:ext cx="1508647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6464808" cy="25844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07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Title with Full Siz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F09D-3260-4B4D-8A06-5599C28A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4ED9-1814-44F1-BE84-BE106472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08" y="2100084"/>
            <a:ext cx="5279731" cy="1600200"/>
          </a:xfrm>
        </p:spPr>
        <p:txBody>
          <a:bodyPr rtlCol="0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EDD7-7AD1-46D3-A2B6-CDCDA98BF0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6708" y="3957816"/>
            <a:ext cx="5310876" cy="224525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sv-fi"/>
              <a:t>CLICK TO EDIT MASTER SUBTITLE STYLE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626708" y="435595"/>
            <a:ext cx="1513847" cy="62397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rtl="0"/>
            <a:r>
              <a:rPr lang="sv-fi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054"/>
            <a:ext cx="9144000" cy="2387600"/>
          </a:xfrm>
        </p:spPr>
        <p:txBody>
          <a:bodyPr rtlCol="0" anchor="ctr">
            <a:normAutofit/>
          </a:bodyPr>
          <a:lstStyle>
            <a:lvl1pPr algn="ctr">
              <a:defRPr sz="54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6729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fi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9" y="434799"/>
            <a:ext cx="1508647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6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201399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25625"/>
            <a:ext cx="5514975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4975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F Title Blue B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1212-0C71-4614-94A6-E9EAB4340A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054"/>
            <a:ext cx="9144000" cy="2387600"/>
          </a:xfrm>
        </p:spPr>
        <p:txBody>
          <a:bodyPr rtlCol="0" anchor="ctr">
            <a:normAutofit/>
          </a:bodyPr>
          <a:lstStyle>
            <a:lvl1pPr algn="ctr">
              <a:defRPr sz="54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A1CC-927F-42D5-A74D-74F2044B56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6729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fi"/>
              <a:t>CLICK TO EDIT MASTER SUBTITLE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D4303-35CA-450A-BF76-21E73D52E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09" y="434799"/>
            <a:ext cx="1508647" cy="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8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17" y="2510632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7265" y="0"/>
            <a:ext cx="6074735" cy="61896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9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9776" y="555585"/>
            <a:ext cx="5382228" cy="1018575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777" y="1574160"/>
            <a:ext cx="5382228" cy="92303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77" y="2497197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63142" cy="620123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6315315" y="6169085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64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"/>
            <a:ext cx="3997677" cy="312863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194323" y="3126125"/>
            <a:ext cx="3997677" cy="305083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0102093" y="1"/>
            <a:ext cx="2089907" cy="312863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33" y="3128631"/>
            <a:ext cx="2089907" cy="30483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714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37327"/>
            <a:ext cx="11201399" cy="1325563"/>
          </a:xfrm>
        </p:spPr>
        <p:txBody>
          <a:bodyPr rtlCol="0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583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81664"/>
            <a:ext cx="11471795" cy="6133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87" y="701541"/>
            <a:ext cx="5382228" cy="1053299"/>
          </a:xfrm>
        </p:spPr>
        <p:txBody>
          <a:bodyPr rtlCol="0">
            <a:noAutofit/>
          </a:bodyPr>
          <a:lstStyle>
            <a:lvl1pPr>
              <a:defRPr sz="32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045368"/>
            <a:ext cx="5382228" cy="4144295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F Finl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32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FF6E6-899B-4597-AEB0-E40070F4F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52" y="541504"/>
            <a:ext cx="2587225" cy="5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2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869A-B68D-4A1A-A3F8-F45AD77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5B8B-41B7-454C-9864-057AC40E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D6AB-C47F-4578-82E7-CA66E47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8E7DDB80-284A-4FFF-80C7-3E96AD55E23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/>
              <a:t>Insert video/media by clicking icon</a:t>
            </a:r>
            <a:endParaRPr lang="en-US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025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F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94E3-637A-4AAE-B337-1C98BED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63689-53BF-4D2A-AAD4-F1D7718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4EEC-2883-43E3-8755-D6870F4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02CCCE-40C4-4E44-9E8A-4318253FB6AC}"/>
              </a:ext>
            </a:extLst>
          </p:cNvPr>
          <p:cNvCxnSpPr>
            <a:cxnSpLocks/>
          </p:cNvCxnSpPr>
          <p:nvPr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43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F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C0768-4D08-4E53-BD90-2A9515DAA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6" y="432134"/>
            <a:ext cx="1384064" cy="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9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F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4D8F-D7C2-4C54-9A9D-F8E65AF04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F94C-5E9A-4B0D-B971-3FBA0A40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201399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EDB4-B169-4811-B365-D796A545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39FF-35EA-4C57-B869-2075E687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77D70-C82D-4833-9745-ACCED838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57ACC8-8468-4294-A2A5-4F162ADCE377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4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+ 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3B59-958D-4DB8-B462-2146F23CE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2103437"/>
            <a:ext cx="10416539" cy="1325563"/>
          </a:xfrm>
        </p:spPr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5100D-3775-4CC0-933D-691D032F0B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4" y="434799"/>
            <a:ext cx="1508647" cy="64240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6D42D-DCA6-4859-8367-56D450A27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0160" y="3838751"/>
            <a:ext cx="6464808" cy="25844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F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306E-34B0-4724-9FA3-8AA01536A3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869B-BDDC-4295-8442-9DDD5EFE2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25" y="1825625"/>
            <a:ext cx="5514975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A6CE-4909-45DE-923A-39B28B5F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14975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4660-7CAA-473C-ACEB-F020455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023F2-EC1B-4D11-A19E-75B5DD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F327-87F2-4395-A01B-FDDDA3BA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A812F-B1AD-43E6-B5FC-B4D1E79CE90A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11201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7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517" y="2510632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7265" y="0"/>
            <a:ext cx="6074735" cy="61896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Tex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9776" y="555585"/>
            <a:ext cx="5382228" cy="1018575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777" y="1574160"/>
            <a:ext cx="5382228" cy="92303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777" y="2497197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63142" cy="620123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6315315" y="6169085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1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F Text + 4 Image Mosa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826" y="544010"/>
            <a:ext cx="5382228" cy="1053299"/>
          </a:xfrm>
        </p:spPr>
        <p:txBody>
          <a:bodyPr rtlCol="0">
            <a:noAutofit/>
          </a:bodyPr>
          <a:lstStyle>
            <a:lvl1pPr>
              <a:defRPr sz="28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405E8-97A7-4B29-9CF7-4BAD7D66C8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9287" y="1597310"/>
            <a:ext cx="5386688" cy="90776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fi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505075"/>
            <a:ext cx="5382228" cy="3684588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35DDE2-3C30-44D7-A4A0-E67F215A38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5999" y="1"/>
            <a:ext cx="3997677" cy="312863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80A580-413B-4637-BE51-0273E20C2C60}"/>
              </a:ext>
            </a:extLst>
          </p:cNvPr>
          <p:cNvCxnSpPr>
            <a:cxnSpLocks/>
          </p:cNvCxnSpPr>
          <p:nvPr userDrawn="1"/>
        </p:nvCxnSpPr>
        <p:spPr>
          <a:xfrm>
            <a:off x="504825" y="6176963"/>
            <a:ext cx="53866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37235BE-FC83-46EE-9EB3-8DAA9E213CD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194323" y="3126125"/>
            <a:ext cx="3997677" cy="305083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05515B-679D-41B5-A429-BBB957E7A78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0102093" y="1"/>
            <a:ext cx="2089907" cy="312863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53E46F-A8A7-4C0F-9D4F-51934AA9F2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12833" y="3128631"/>
            <a:ext cx="2089907" cy="30483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fi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543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4EB10C-B346-4720-A089-D387F941BC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80864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7ED7-D780-4FCF-AF7E-430144B13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137327"/>
            <a:ext cx="11201399" cy="1325563"/>
          </a:xfrm>
        </p:spPr>
        <p:txBody>
          <a:bodyPr rtlCol="0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05FEC-5967-4AED-88BF-EFF04B47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AA5C-37EA-4535-937F-AE38B2BC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4E6EB-2E71-43F3-A629-8BFABB86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F9B117-7EF5-4677-9C7F-D18C402A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85B199-DB2C-4BF5-BD6A-0AD7531560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6000" y="3429000"/>
            <a:ext cx="2729163" cy="2548606"/>
          </a:xfrm>
          <a:solidFill>
            <a:schemeClr val="bg1">
              <a:alpha val="62000"/>
            </a:schemeClr>
          </a:solidFill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581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World Map with Fin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937B65-7F2A-4ADE-9EEE-EABC81F52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0" y="81664"/>
            <a:ext cx="11467570" cy="6133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2E739-0EA7-40A7-A92A-65885573F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287" y="701541"/>
            <a:ext cx="5382228" cy="1053299"/>
          </a:xfrm>
        </p:spPr>
        <p:txBody>
          <a:bodyPr rtlCol="0">
            <a:noAutofit/>
          </a:bodyPr>
          <a:lstStyle>
            <a:lvl1pPr>
              <a:defRPr sz="3200" b="1"/>
            </a:lvl1pPr>
          </a:lstStyle>
          <a:p>
            <a:pPr rtl="0"/>
            <a:r>
              <a:rPr lang="sv-fi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00706-F622-4A00-9E51-A2F493675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87" y="2045368"/>
            <a:ext cx="5382228" cy="4144295"/>
          </a:xfrm>
        </p:spPr>
        <p:txBody>
          <a:bodyPr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F5106-176C-4555-A2A4-C13EF9FA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AA65E1-DB82-40CA-A1D3-A69BC475BA6E}" type="datetimeFigureOut">
              <a:rPr lang="fi-FI" smtClean="0"/>
              <a:t>27.8.2025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CF5F8-FD66-4160-A707-5FB6732C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7026D-BFBF-4310-B539-1D3CF3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36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fi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8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fi"/>
              <a:t>Click to 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1428" y="6355548"/>
            <a:ext cx="253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AA65E1-DB82-40CA-A1D3-A69BC475BA6E}" type="datetimeFigureOut">
              <a:rPr lang="fi-FI" smtClean="0"/>
              <a:pPr rtl="0"/>
              <a:t>27.8.2025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953" y="6355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77" y="6355548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C5EB0C6-1A45-4C71-BA82-57E64F836A3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9" y="6353740"/>
            <a:ext cx="743850" cy="3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79B77-01E8-4551-8537-64358CB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01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B3C2-2514-49B1-8E70-2C895FDC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825625"/>
            <a:ext cx="1118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fi"/>
              <a:t>Edit Master text styles</a:t>
            </a:r>
          </a:p>
          <a:p>
            <a:pPr lvl="1" rtl="0"/>
            <a:r>
              <a:rPr lang="sv-fi"/>
              <a:t>Second level</a:t>
            </a:r>
          </a:p>
          <a:p>
            <a:pPr lvl="2" rtl="0"/>
            <a:r>
              <a:rPr lang="sv-fi"/>
              <a:t>Third level</a:t>
            </a:r>
          </a:p>
          <a:p>
            <a:pPr lvl="3" rtl="0"/>
            <a:r>
              <a:rPr lang="sv-fi"/>
              <a:t>Fourth level</a:t>
            </a:r>
          </a:p>
          <a:p>
            <a:pPr lvl="4" rtl="0"/>
            <a:r>
              <a:rPr lang="sv-fi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B737-5E1C-4689-972B-798DC428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1428" y="6355548"/>
            <a:ext cx="253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3019760-8066-4D85-98AC-3DABB22DF02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5B1EA-A315-434C-A852-7591FEA6C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953" y="63555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0F770-DB2D-422D-B973-C476D754E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77" y="6355548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F38AB4-1327-41A2-835A-9C57C47A1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9" y="6353740"/>
            <a:ext cx="743850" cy="3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businessfinland.fi/suojapost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A6591-43D2-7971-04E6-E69DF1C0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891ED2-2E42-1864-08F9-2ACD18E97F42}"/>
              </a:ext>
            </a:extLst>
          </p:cNvPr>
          <p:cNvSpPr txBox="1">
            <a:spLocks/>
          </p:cNvSpPr>
          <p:nvPr/>
        </p:nvSpPr>
        <p:spPr>
          <a:xfrm>
            <a:off x="618743" y="427748"/>
            <a:ext cx="5753181" cy="5306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fi" sz="3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Presentation av projektidén </a:t>
            </a:r>
            <a:r>
              <a:rPr lang="sv-fi" sz="30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senast 31.10. </a:t>
            </a:r>
            <a:r>
              <a:rPr lang="sv-fi" sz="3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och agenda för en eventuell pitch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 rtl="0">
              <a:buNone/>
            </a:pPr>
            <a:r>
              <a:rPr lang="sv-fi" sz="1900" dirty="0">
                <a:solidFill>
                  <a:srgbClr val="000000"/>
                </a:solidFill>
              </a:rPr>
              <a:t>Materialet ska lämnas in senast fredagen den 31.10.2025 via säker e-post till registratorskontoret </a:t>
            </a:r>
            <a:r>
              <a:rPr lang="sv-fi" sz="1900" dirty="0">
                <a:solidFill>
                  <a:srgbClr val="000000"/>
                </a:solidFill>
                <a:hlinkClick r:id="rId3"/>
              </a:rPr>
              <a:t>https://secure.businessfinland.fi/suojaposti</a:t>
            </a:r>
            <a:r>
              <a:rPr lang="sv-fi" sz="1900" dirty="0">
                <a:solidFill>
                  <a:srgbClr val="000000"/>
                </a:solidFill>
              </a:rPr>
              <a:t> I ämnesfältet anges ”</a:t>
            </a:r>
            <a:r>
              <a:rPr lang="sv-fi" sz="1900" dirty="0" err="1">
                <a:solidFill>
                  <a:srgbClr val="000000"/>
                </a:solidFill>
              </a:rPr>
              <a:t>Näytönpaikka</a:t>
            </a:r>
            <a:r>
              <a:rPr lang="sv-fi" sz="1900" dirty="0">
                <a:solidFill>
                  <a:srgbClr val="000000"/>
                </a:solidFill>
              </a:rPr>
              <a:t>, BFRK/7/910/2025”.</a:t>
            </a:r>
          </a:p>
          <a:p>
            <a:pPr marL="0" indent="0" rtl="0">
              <a:buNone/>
            </a:pPr>
            <a:r>
              <a:rPr lang="sv-fi" sz="1900" dirty="0">
                <a:solidFill>
                  <a:srgbClr val="000000"/>
                </a:solidFill>
              </a:rPr>
              <a:t>Material i </a:t>
            </a:r>
            <a:r>
              <a:rPr lang="sv-fi" sz="1900" dirty="0" err="1">
                <a:solidFill>
                  <a:srgbClr val="000000"/>
                </a:solidFill>
              </a:rPr>
              <a:t>ppt</a:t>
            </a:r>
            <a:r>
              <a:rPr lang="sv-fi" sz="1900" dirty="0">
                <a:solidFill>
                  <a:srgbClr val="000000"/>
                </a:solidFill>
              </a:rPr>
              <a:t>-format, som följer strukturen i den intilliggande kolumnen. Gemensamt material från hela </a:t>
            </a:r>
            <a:r>
              <a:rPr lang="sv-fi" sz="1900" dirty="0" err="1">
                <a:solidFill>
                  <a:srgbClr val="000000"/>
                </a:solidFill>
              </a:rPr>
              <a:t>konsortiumet</a:t>
            </a:r>
            <a:r>
              <a:rPr lang="sv-fi" sz="1900" dirty="0">
                <a:solidFill>
                  <a:srgbClr val="000000"/>
                </a:solidFill>
              </a:rPr>
              <a:t>. Maxantal sidor 20. </a:t>
            </a:r>
          </a:p>
          <a:p>
            <a:pPr marL="0" indent="0" rtl="0">
              <a:buNone/>
            </a:pPr>
            <a:r>
              <a:rPr lang="sv-fi" sz="1900" b="1" dirty="0">
                <a:solidFill>
                  <a:srgbClr val="000000"/>
                </a:solidFill>
              </a:rPr>
              <a:t>Baserat på dessa data kommer projekt att väljas ut för att bjudas in till </a:t>
            </a:r>
            <a:r>
              <a:rPr lang="sv-fi" sz="1900" b="1" dirty="0" err="1">
                <a:solidFill>
                  <a:srgbClr val="000000"/>
                </a:solidFill>
              </a:rPr>
              <a:t>pitchning</a:t>
            </a:r>
            <a:r>
              <a:rPr lang="sv-fi" sz="19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sv-fi" sz="1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Tid för eventuell pitch </a:t>
            </a:r>
            <a:r>
              <a:rPr lang="sv-fi" sz="1900" dirty="0">
                <a:solidFill>
                  <a:srgbClr val="000000"/>
                </a:solidFill>
                <a:latin typeface="Tahoma"/>
              </a:rPr>
              <a:t>i </a:t>
            </a:r>
            <a:r>
              <a:rPr lang="sv-fi" sz="1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november–december</a:t>
            </a:r>
            <a:r>
              <a:rPr lang="sv-fi" sz="1900" dirty="0">
                <a:solidFill>
                  <a:srgbClr val="000000"/>
                </a:solidFill>
                <a:latin typeface="Tahoma"/>
              </a:rPr>
              <a:t>,</a:t>
            </a:r>
            <a:r>
              <a:rPr lang="sv-fi" sz="1900" dirty="0">
                <a:solidFill>
                  <a:srgbClr val="000000"/>
                </a:solidFill>
              </a:rPr>
              <a:t> 30 minuter</a:t>
            </a:r>
            <a:r>
              <a:rPr lang="sv-fi" sz="1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agenda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700" dirty="0">
                <a:solidFill>
                  <a:srgbClr val="000000"/>
                </a:solidFill>
                <a:latin typeface="Tahoma"/>
              </a:rPr>
              <a:t>15 </a:t>
            </a:r>
            <a:r>
              <a:rPr lang="sv-fi" sz="1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minuter för att presentera projektidé</a:t>
            </a:r>
            <a:r>
              <a:rPr lang="sv-fi" sz="1700" dirty="0">
                <a:solidFill>
                  <a:srgbClr val="000000"/>
                </a:solidFill>
                <a:latin typeface="Tahoma"/>
              </a:rPr>
              <a:t>n</a:t>
            </a:r>
            <a:r>
              <a:rPr lang="sv-fi" sz="1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enligt det </a:t>
            </a:r>
            <a:r>
              <a:rPr lang="sv-fi" sz="17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ppt</a:t>
            </a:r>
            <a:r>
              <a:rPr lang="sv-fi" sz="1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-material som tillhandahållits tidigare (du kan </a:t>
            </a:r>
            <a:r>
              <a:rPr lang="sv-fi" sz="1700" dirty="0">
                <a:solidFill>
                  <a:srgbClr val="000000"/>
                </a:solidFill>
                <a:latin typeface="Tahoma"/>
              </a:rPr>
              <a:t>uppdatera</a:t>
            </a:r>
            <a:r>
              <a:rPr lang="sv-fi" sz="1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materialet före pitchen)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fi" sz="1700" dirty="0">
                <a:solidFill>
                  <a:srgbClr val="000000"/>
                </a:solidFill>
                <a:latin typeface="Tahoma"/>
              </a:rPr>
              <a:t>15 </a:t>
            </a:r>
            <a:r>
              <a:rPr lang="sv-fi" sz="1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minuter för frågor och diskussion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399B0D-D0EA-E434-CC78-A999F5013D1E}"/>
              </a:ext>
            </a:extLst>
          </p:cNvPr>
          <p:cNvSpPr txBox="1">
            <a:spLocks/>
          </p:cNvSpPr>
          <p:nvPr/>
        </p:nvSpPr>
        <p:spPr>
          <a:xfrm>
            <a:off x="6699182" y="1320800"/>
            <a:ext cx="4874073" cy="4725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lang="sv-fi" sz="2000" dirty="0">
              <a:solidFill>
                <a:sysClr val="windowText" lastClr="000000"/>
              </a:solidFill>
            </a:endParaRPr>
          </a:p>
          <a:p>
            <a:pPr marL="514350" marR="0" lvl="0" indent="-514350" rtl="0" fontAlgn="auto"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Mission och lägesbild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Visualiserad färdplan för 2020–2035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Effektlogik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Mätare 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Team och ledarskap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  <a:latin typeface="Tahoma"/>
              </a:rPr>
              <a:t>Projektinnehåll</a:t>
            </a:r>
            <a:r>
              <a:rPr lang="sv-fi" sz="20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och kostnadsberäkning 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Den sökande organisationens åtagande</a:t>
            </a:r>
          </a:p>
          <a:p>
            <a:pPr marL="514350" indent="-514350" rtl="0">
              <a:buFont typeface="+mj-lt"/>
              <a:buAutoNum type="arabicPeriod"/>
              <a:defRPr/>
            </a:pPr>
            <a:endParaRPr lang="fi-FI" sz="2000" dirty="0">
              <a:solidFill>
                <a:sysClr val="windowText" lastClr="000000"/>
              </a:solidFill>
            </a:endParaRPr>
          </a:p>
          <a:p>
            <a:pPr marL="0" indent="0" rtl="0">
              <a:buNone/>
              <a:defRPr/>
            </a:pPr>
            <a:r>
              <a:rPr lang="sv-fi" sz="2000" dirty="0">
                <a:solidFill>
                  <a:sysClr val="windowText" lastClr="000000"/>
                </a:solidFill>
              </a:rPr>
              <a:t>Underrubriker får inte tas bort eller redigeras.</a:t>
            </a:r>
            <a:endParaRPr lang="fi-FI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9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4132-D9B1-1851-17F5-07F54E1A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fi"/>
              <a:t>1. Mission och lägesbild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27187-B2FA-453C-DBF8-A2679FFE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defRPr/>
            </a:pPr>
            <a:r>
              <a:rPr lang="sv-fi"/>
              <a:t>Kortfattad beskrivning av missionen. Vilken utmaning/vilka framtida behov som adresseras, idéns unika karaktär, betydelse och relevans för det finska samhället. </a:t>
            </a:r>
          </a:p>
          <a:p>
            <a:pPr rtl="0">
              <a:defRPr/>
            </a:pPr>
            <a:r>
              <a:rPr lang="sv-fi"/>
              <a:t>Var befinner vi oss i världen och i Finland, hur ser kompetensnivån och kompetensbristerna ut, undersöks liknande lösningar på andra håll? Alternativa/konkurrerande tillvägagångssätt. Vad är Finlands konkurrenskraft och eftersträvade konkurrensfördelar, varför är detta ett relevant ämne för Finland?</a:t>
            </a:r>
          </a:p>
          <a:p>
            <a:pPr marL="514350" lvl="0" indent="-514350" rtl="0">
              <a:buFont typeface="+mj-lt"/>
              <a:buAutoNum type="arabicPeriod"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144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F0F0-7152-3A63-B24C-D00400AD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555630" cy="1325563"/>
          </a:xfrm>
        </p:spPr>
        <p:txBody>
          <a:bodyPr rtlCol="0"/>
          <a:lstStyle/>
          <a:p>
            <a:pPr rtl="0"/>
            <a:r>
              <a:rPr lang="sv-fi"/>
              <a:t>2. Visualiserad färdplan för 2020–2035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BA5E-FF56-3C5D-5100-245F0AC7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v-fi"/>
              <a:t>Visualisera idéns färdplan för 2020–2035:</a:t>
            </a:r>
          </a:p>
          <a:p>
            <a:pPr rtl="0"/>
            <a:r>
              <a:rPr lang="sv-fi"/>
              <a:t>Vilka färdigheter kommer projektet att bygga vidare på?</a:t>
            </a:r>
          </a:p>
          <a:p>
            <a:pPr rtl="0"/>
            <a:r>
              <a:rPr lang="sv-fi"/>
              <a:t>Vad kommer att uppnås under projektets gång?</a:t>
            </a:r>
          </a:p>
          <a:p>
            <a:pPr rtl="0"/>
            <a:r>
              <a:rPr lang="sv-fi"/>
              <a:t>Potentiella exploateringsvägar för resultaten, tidsram för exploatering? </a:t>
            </a:r>
          </a:p>
          <a:p>
            <a:pPr rtl="0"/>
            <a:r>
              <a:rPr lang="sv-fi"/>
              <a:t>Hur andra discipliner kan komma att involveras senare, hur internationellt samarbete planeras, vad och hur samarbete med intressenter ska byggas upp. Vad görs utöver Business Finland-projektet för att främja detta och hur bör verksamhetsmiljön förändras?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04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17E3-0FAB-45A9-A98F-9DCE17E0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fi" dirty="0"/>
              <a:t>3. Effektlogik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87C51-B107-1C8F-D2A2-61D26DFD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fi"/>
              <a:t>Utvärdera projektets effekter (t.ex. effekter på investeringar i FoU/ny kunskap och kompetenskluster/examensarbeten/antal studenter inom branschen/sysselsättning/produktivitet/patent/ren omställning/digitalisering osv.)</a:t>
            </a:r>
          </a:p>
          <a:p>
            <a:pPr rtl="0"/>
            <a:r>
              <a:rPr lang="sv-fi"/>
              <a:t>Ge en bild av den potentiella nya affärsverksamhet som uppstår genom forskningen och de parter som drar nytta av resultaten, en uppskattad tidsram för utnyttjandet av resultaten.</a:t>
            </a:r>
          </a:p>
          <a:p>
            <a:pPr rtl="0"/>
            <a:endParaRPr lang="fi-FI" dirty="0"/>
          </a:p>
          <a:p>
            <a:pPr marL="0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8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B8840-DB60-ECFB-9210-D5CD280A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ADD1-EB8C-E4C7-7912-66E4FD45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97" y="106705"/>
            <a:ext cx="11201399" cy="1325563"/>
          </a:xfrm>
        </p:spPr>
        <p:txBody>
          <a:bodyPr rtlCol="0">
            <a:normAutofit/>
          </a:bodyPr>
          <a:lstStyle/>
          <a:p>
            <a:pPr rtl="0"/>
            <a:r>
              <a:rPr lang="sv-fi" sz="3200" b="1" dirty="0"/>
              <a:t>4. Mätare för den första etappen av projektet</a:t>
            </a:r>
            <a:endParaRPr lang="en-US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B60AD-8362-2AC5-5866-D465F2AF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9873A-9F3D-47B2-A972-F6CCABB622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EA2">
                    <a:tint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EA2">
                  <a:tint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F8FF8002-C58F-B939-A322-B961EDA8A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29137"/>
              </p:ext>
            </p:extLst>
          </p:nvPr>
        </p:nvGraphicFramePr>
        <p:xfrm>
          <a:off x="493776" y="1097280"/>
          <a:ext cx="11190576" cy="52578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720344">
                  <a:extLst>
                    <a:ext uri="{9D8B030D-6E8A-4147-A177-3AD203B41FA5}">
                      <a16:colId xmlns:a16="http://schemas.microsoft.com/office/drawing/2014/main" val="1359504644"/>
                    </a:ext>
                  </a:extLst>
                </a:gridCol>
                <a:gridCol w="6470232">
                  <a:extLst>
                    <a:ext uri="{9D8B030D-6E8A-4147-A177-3AD203B41FA5}">
                      <a16:colId xmlns:a16="http://schemas.microsoft.com/office/drawing/2014/main" val="4167861594"/>
                    </a:ext>
                  </a:extLst>
                </a:gridCol>
              </a:tblGrid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2400"/>
                        <a:t>Mätare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2400"/>
                        <a:t>Mål &amp; hur man verifierar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416879"/>
                  </a:ext>
                </a:extLst>
              </a:tr>
              <a:tr h="1127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800">
                          <a:solidFill>
                            <a:schemeClr val="tx2"/>
                          </a:solidFill>
                          <a:effectLst/>
                        </a:rPr>
                        <a:t>De initiala forskarresurserna och en plan för att utveckla dem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rtl="0"/>
                      <a:r>
                        <a:rPr lang="sv-fi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sv-fi" sz="1800" i="1" kern="1200" dirty="0">
                          <a:solidFill>
                            <a:schemeClr val="dk1"/>
                          </a:solidFill>
                          <a:effectLst/>
                          <a:latin typeface="Aptos" panose="02110004020202020204"/>
                          <a:ea typeface="+mn-ea"/>
                          <a:cs typeface="+mn-cs"/>
                        </a:rPr>
                        <a:t>Till exempel: forskargrupperna kommer att ha totalt minst x nya personer i slutet av etapp 1 av projektet, varav minst y kommer att vara på postdoktoral nivå. Baslinje vintern 2026: totalt z personer i forskargrupperna.</a:t>
                      </a:r>
                      <a:endParaRPr lang="fi-FI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138205"/>
                  </a:ext>
                </a:extLst>
              </a:tr>
              <a:tr h="8990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800">
                          <a:solidFill>
                            <a:schemeClr val="tx2"/>
                          </a:solidFill>
                          <a:effectLst/>
                        </a:rPr>
                        <a:t>Framstegen i den första etappen mot missionen, det vill säga genomförandet i linje med färdplanen och projektplanen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rtl="0"/>
                      <a:r>
                        <a:rPr lang="sv-fi" sz="18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sv-fi" sz="1800" i="1" kern="1200">
                          <a:solidFill>
                            <a:schemeClr val="dk1"/>
                          </a:solidFill>
                          <a:effectLst/>
                          <a:latin typeface="Aptos" panose="02110004020202020204"/>
                          <a:ea typeface="+mn-ea"/>
                          <a:cs typeface="+mn-cs"/>
                        </a:rPr>
                        <a:t>Uppnående av viktiga projektresultat och hur de ska verifieras, 3–5 underpunkter</a:t>
                      </a:r>
                      <a:endParaRPr lang="fi-FI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485354"/>
                  </a:ext>
                </a:extLst>
              </a:tr>
              <a:tr h="1040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800">
                          <a:solidFill>
                            <a:schemeClr val="tx2"/>
                          </a:solidFill>
                          <a:effectLst/>
                        </a:rPr>
                        <a:t>Identifiering av exploateringsvägar och bevis på hur parter som använder resultaten involveras i den andra etappen av forskningen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rtl="0"/>
                      <a:r>
                        <a:rPr lang="sv-fi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1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sv-fi" sz="1800" i="1" kern="1200">
                          <a:solidFill>
                            <a:schemeClr val="dk1"/>
                          </a:solidFill>
                          <a:effectLst/>
                          <a:latin typeface="Aptos" panose="02110004020202020204"/>
                          <a:ea typeface="+mn-ea"/>
                          <a:cs typeface="+mn-cs"/>
                        </a:rPr>
                        <a:t>Till exempel: Minst x företag engagerade som partner i den andra etappen av projektet, minst y PoC:s med företag, minst z uppfinningar som offentliggörs</a:t>
                      </a:r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Aptos" panose="02110004020202020204"/>
                        <a:ea typeface="+mn-ea"/>
                        <a:cs typeface="+mn-cs"/>
                      </a:endParaRPr>
                    </a:p>
                    <a:p>
                      <a:pPr rtl="0"/>
                      <a:endParaRPr lang="fi-FI" sz="1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095631"/>
                  </a:ext>
                </a:extLst>
              </a:tr>
              <a:tr h="845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800" dirty="0">
                          <a:solidFill>
                            <a:schemeClr val="tx2"/>
                          </a:solidFill>
                          <a:effectLst/>
                        </a:rPr>
                        <a:t>Valfri mätare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rtl="0"/>
                      <a:r>
                        <a:rPr lang="sv-fi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rtl="0"/>
                      <a:r>
                        <a:rPr lang="sv-fi" sz="1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sv-fi" sz="1800" i="1" kern="1200" dirty="0">
                          <a:solidFill>
                            <a:schemeClr val="dk1"/>
                          </a:solidFill>
                          <a:effectLst/>
                          <a:latin typeface="Aptos" panose="02110004020202020204"/>
                          <a:ea typeface="+mn-ea"/>
                          <a:cs typeface="+mn-cs"/>
                        </a:rPr>
                        <a:t>Till exempel: minst x referentgranskade vetenskapliga publikationer publicerade eller under granskning, minst y internationella finansieringsansökningar</a:t>
                      </a:r>
                      <a:endParaRPr lang="fi-FI" sz="10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rtl="0"/>
                      <a:r>
                        <a:rPr lang="sv-fi" sz="1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58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8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C94C-20B4-4ABF-21B7-AA876A0B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fi"/>
              <a:t>5. Team- och projektledning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94EE-5293-2B70-81DB-6C2F7A1FF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i-FI" sz="1800" dirty="0"/>
          </a:p>
          <a:p>
            <a:pPr rtl="0"/>
            <a:r>
              <a:rPr lang="sv-fi"/>
              <a:t>Beskriv projektgruppens resurser, kompetens och mångfald. Beskriv forskargruppens kompetensnivå i en internationell jämförelse. Beskriv forskargruppens huvudsakliga nationella och internationella nätverk</a:t>
            </a:r>
          </a:p>
          <a:p>
            <a:pPr rtl="0"/>
            <a:r>
              <a:rPr lang="sv-fi"/>
              <a:t>Beskriv projektledarens kompetens och erfarenhet</a:t>
            </a:r>
          </a:p>
          <a:p>
            <a:pPr marL="0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255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0F6A-B351-D4F1-6E77-C9B3321E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fi"/>
              <a:t>6. Projektplan och kostnadsberäkning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8F02-5431-512F-44DD-BFCA38DE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fi"/>
              <a:t>En kortfattad beskrivning av projektets innehåll och de olika sökande parternas roller</a:t>
            </a:r>
          </a:p>
          <a:p>
            <a:pPr rtl="0"/>
            <a:r>
              <a:rPr lang="sv-fi"/>
              <a:t>Preliminär kostnadsberäkning</a:t>
            </a:r>
          </a:p>
          <a:p>
            <a:pPr marL="0" indent="0" rtl="0">
              <a:buNone/>
            </a:pPr>
            <a:r>
              <a:rPr lang="sv-fi"/>
              <a:t>Fokus på de tre första åren av projektet</a:t>
            </a:r>
          </a:p>
        </p:txBody>
      </p:sp>
    </p:spTree>
    <p:extLst>
      <p:ext uri="{BB962C8B-B14F-4D97-AF65-F5344CB8AC3E}">
        <p14:creationId xmlns:p14="http://schemas.microsoft.com/office/powerpoint/2010/main" val="177380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36D71-9A79-F0BB-285B-CBDCFAD82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A2FE-BDA7-C8BF-D436-79606BFE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fi"/>
              <a:t>7. Åtagande från ansökande organisationer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13C0-3ABE-3202-521F-3238BFF8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fi-FI" sz="1800" dirty="0"/>
          </a:p>
          <a:p>
            <a:pPr rtl="0"/>
            <a:r>
              <a:rPr lang="sv-fi" dirty="0"/>
              <a:t>Beskriv den sökande organisationens åtagande att stärka resurserna </a:t>
            </a:r>
            <a:r>
              <a:rPr lang="sv-fi"/>
              <a:t>och till  </a:t>
            </a:r>
            <a:r>
              <a:rPr lang="sv-fi" dirty="0"/>
              <a:t>projekthelheten. </a:t>
            </a:r>
          </a:p>
          <a:p>
            <a:pPr marL="0" indent="0" rtl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087010"/>
      </p:ext>
    </p:extLst>
  </p:cSld>
  <p:clrMapOvr>
    <a:masterClrMapping/>
  </p:clrMapOvr>
</p:sld>
</file>

<file path=ppt/theme/theme1.xml><?xml version="1.0" encoding="utf-8"?>
<a:theme xmlns:a="http://schemas.openxmlformats.org/drawingml/2006/main" name="1_Business Finland">
  <a:themeElements>
    <a:clrScheme name="Business Finland">
      <a:dk1>
        <a:srgbClr val="000000"/>
      </a:dk1>
      <a:lt1>
        <a:srgbClr val="FFFFFF"/>
      </a:lt1>
      <a:dk2>
        <a:srgbClr val="002EA2"/>
      </a:dk2>
      <a:lt2>
        <a:srgbClr val="FFFFFF"/>
      </a:lt2>
      <a:accent1>
        <a:srgbClr val="002EA2"/>
      </a:accent1>
      <a:accent2>
        <a:srgbClr val="19B2FF"/>
      </a:accent2>
      <a:accent3>
        <a:srgbClr val="967DFF"/>
      </a:accent3>
      <a:accent4>
        <a:srgbClr val="C846A5"/>
      </a:accent4>
      <a:accent5>
        <a:srgbClr val="FFAA50"/>
      </a:accent5>
      <a:accent6>
        <a:srgbClr val="7DDC5A"/>
      </a:accent6>
      <a:hlink>
        <a:srgbClr val="739BFF"/>
      </a:hlink>
      <a:folHlink>
        <a:srgbClr val="2E69FF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 16-9 2021" id="{116C0891-B64C-4DD4-A27D-07B42D73B10C}" vid="{88406AB1-E7AE-4B57-9A2A-8ECB8932CAE5}"/>
    </a:ext>
  </a:extLst>
</a:theme>
</file>

<file path=ppt/theme/theme2.xml><?xml version="1.0" encoding="utf-8"?>
<a:theme xmlns:a="http://schemas.openxmlformats.org/drawingml/2006/main" name="Business Finland">
  <a:themeElements>
    <a:clrScheme name="BF Colors 2020">
      <a:dk1>
        <a:srgbClr val="002EA2"/>
      </a:dk1>
      <a:lt1>
        <a:srgbClr val="FFFFFF"/>
      </a:lt1>
      <a:dk2>
        <a:srgbClr val="000000"/>
      </a:dk2>
      <a:lt2>
        <a:srgbClr val="FFFFFF"/>
      </a:lt2>
      <a:accent1>
        <a:srgbClr val="002EA2"/>
      </a:accent1>
      <a:accent2>
        <a:srgbClr val="19B2FF"/>
      </a:accent2>
      <a:accent3>
        <a:srgbClr val="7DDC5A"/>
      </a:accent3>
      <a:accent4>
        <a:srgbClr val="C846A5"/>
      </a:accent4>
      <a:accent5>
        <a:srgbClr val="967DFF"/>
      </a:accent5>
      <a:accent6>
        <a:srgbClr val="FFAA50"/>
      </a:accent6>
      <a:hlink>
        <a:srgbClr val="2E69FF"/>
      </a:hlink>
      <a:folHlink>
        <a:srgbClr val="7030A0"/>
      </a:folHlink>
    </a:clrScheme>
    <a:fontScheme name="Business Finla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_16-9" id="{F57D8C7C-655D-410E-9E1A-CABBA0E5207D}" vid="{A7B138A4-C4C8-4D48-A6F8-F0DAEFD08F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622</Words>
  <Application>Microsoft Office PowerPoint</Application>
  <PresentationFormat>Laajakuva</PresentationFormat>
  <Paragraphs>59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Tahoma</vt:lpstr>
      <vt:lpstr>Wingdings</vt:lpstr>
      <vt:lpstr>1_Business Finland</vt:lpstr>
      <vt:lpstr>Business Finland</vt:lpstr>
      <vt:lpstr>PowerPoint-esitys</vt:lpstr>
      <vt:lpstr>1. Mission och lägesbild</vt:lpstr>
      <vt:lpstr>2. Visualiserad färdplan för 2020–2035</vt:lpstr>
      <vt:lpstr>3. Effektlogik</vt:lpstr>
      <vt:lpstr>4. Mätare för den första etappen av projektet</vt:lpstr>
      <vt:lpstr>5. Team- och projektledning</vt:lpstr>
      <vt:lpstr>6. Projektplan och kostnadsberäkning</vt:lpstr>
      <vt:lpstr>7. Åtagande från ansökande organisationer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Wikman</dc:creator>
  <cp:lastModifiedBy>Didar Kaitasalo</cp:lastModifiedBy>
  <cp:revision>23</cp:revision>
  <dcterms:created xsi:type="dcterms:W3CDTF">2025-01-22T08:35:54Z</dcterms:created>
  <dcterms:modified xsi:type="dcterms:W3CDTF">2025-08-27T04:16:28Z</dcterms:modified>
</cp:coreProperties>
</file>