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1"/>
  </p:notesMasterIdLst>
  <p:sldIdLst>
    <p:sldId id="3506" r:id="rId3"/>
    <p:sldId id="3509" r:id="rId4"/>
    <p:sldId id="3510" r:id="rId5"/>
    <p:sldId id="3511" r:id="rId6"/>
    <p:sldId id="3507" r:id="rId7"/>
    <p:sldId id="3512" r:id="rId8"/>
    <p:sldId id="3513" r:id="rId9"/>
    <p:sldId id="3514" r:id="rId10"/>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8" d="100"/>
          <a:sy n="58" d="100"/>
        </p:scale>
        <p:origin x="43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35BB5E5-9521-4D2A-9399-687EAF1ED3D1}" type="datetimeFigureOut">
              <a:rPr lang="fi-FI" smtClean="0"/>
              <a:t>26.8.2025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0408146-28EA-4759-9472-35A2E9B62DFD}" type="slidenum">
              <a:rPr lang="fi-FI" smtClean="0"/>
              <a:t>‹#›</a:t>
            </a:fld>
            <a:endParaRPr lang="fi-FI"/>
          </a:p>
        </p:txBody>
      </p:sp>
    </p:spTree>
    <p:extLst>
      <p:ext uri="{BB962C8B-B14F-4D97-AF65-F5344CB8AC3E}">
        <p14:creationId xmlns:p14="http://schemas.microsoft.com/office/powerpoint/2010/main" val="214088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0593D-7627-CF88-CAD5-1BBD66945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ADCEE-CEDF-2F3F-FEF7-DB050E262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39275-361F-495B-B3F2-44AA5706A53C}"/>
              </a:ext>
            </a:extLst>
          </p:cNvPr>
          <p:cNvSpPr>
            <a:spLocks noGrp="1"/>
          </p:cNvSpPr>
          <p:nvPr>
            <p:ph type="body" idx="1"/>
          </p:nvPr>
        </p:nvSpPr>
        <p:spPr>
          <a:xfrm>
            <a:off x="685800" y="4400550"/>
            <a:ext cx="5486400" cy="4562828"/>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194D299B-4210-515D-FD08-9266BEDAE16C}"/>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7ADDED5-CB5B-4312-974A-33E51249E2A3}"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3955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a:stretch>
              <a:fillRect/>
            </a:stretch>
          </a:blipFill>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rtlCol="0" anchor="ctr">
            <a:noAutofit/>
          </a:bodyPr>
          <a:lstStyle>
            <a:lvl1pPr>
              <a:defRPr sz="4400" b="1">
                <a:solidFill>
                  <a:schemeClr val="tx1"/>
                </a:solidFill>
                <a:latin typeface="+mj-lt"/>
              </a:defRPr>
            </a:lvl1pPr>
          </a:lstStyle>
          <a:p>
            <a:pPr rtl="0"/>
            <a:r>
              <a:rPr lang="en-gb"/>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rtlCol="0">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r>
              <a:rPr lang="en-gb"/>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rtlCol="0"/>
          <a:lstStyle>
            <a:lvl1pPr marL="0" indent="0">
              <a:buNone/>
              <a:defRPr baseline="0"/>
            </a:lvl1pPr>
          </a:lstStyle>
          <a:p>
            <a:pPr rtl="0"/>
            <a:r>
              <a:rPr lang="en-gb"/>
              <a:t> </a:t>
            </a:r>
            <a:endParaRPr lang="en-US" dirty="0"/>
          </a:p>
        </p:txBody>
      </p:sp>
    </p:spTree>
    <p:extLst>
      <p:ext uri="{BB962C8B-B14F-4D97-AF65-F5344CB8AC3E}">
        <p14:creationId xmlns:p14="http://schemas.microsoft.com/office/powerpoint/2010/main" val="5402201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32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26.8.2025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pic>
        <p:nvPicPr>
          <p:cNvPr id="6" name="Picture 5">
            <a:extLst>
              <a:ext uri="{FF2B5EF4-FFF2-40B4-BE49-F238E27FC236}">
                <a16:creationId xmlns:a16="http://schemas.microsoft.com/office/drawing/2014/main" id="{1B9FF6E6-899B-4597-AEB0-E40070F4F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280682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rtlCol="0"/>
          <a:lstStyle/>
          <a:p>
            <a:pPr rtl="0"/>
            <a:fld id="{06AA65E1-DB82-40CA-A1D3-A69BC475BA6E}" type="datetimeFigureOut">
              <a:rPr lang="fi-FI" smtClean="0"/>
              <a:pPr rtl="0"/>
              <a:t>26.8.2025</a:t>
            </a:fld>
            <a:endParaRPr lang="fi-FI"/>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rtlCol="0"/>
          <a:lstStyle/>
          <a:p>
            <a:pPr rtl="0"/>
            <a:endParaRPr lang="fi-FI" dirty="0"/>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rtlCol="0"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Insert video/media by clicking icon</a:t>
            </a:r>
            <a:endParaRPr lang="en-US" dirty="0"/>
          </a:p>
          <a:p>
            <a:pPr rtl="0"/>
            <a:endParaRPr lang="fi-FI" dirty="0"/>
          </a:p>
        </p:txBody>
      </p:sp>
    </p:spTree>
    <p:extLst>
      <p:ext uri="{BB962C8B-B14F-4D97-AF65-F5344CB8AC3E}">
        <p14:creationId xmlns:p14="http://schemas.microsoft.com/office/powerpoint/2010/main" val="379051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rtlCol="0"/>
          <a:lstStyle/>
          <a:p>
            <a:pPr rtl="0"/>
            <a:fld id="{06AA65E1-DB82-40CA-A1D3-A69BC475BA6E}" type="datetimeFigureOut">
              <a:rPr lang="fi-FI" smtClean="0"/>
              <a:t>26.8.2025</a:t>
            </a:fld>
            <a:endParaRPr lang="fi-FI"/>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rtlCol="0"/>
          <a:lstStyle/>
          <a:p>
            <a:pPr rtl="0"/>
            <a:endParaRPr lang="fi-FI"/>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32184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678716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16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 Contac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rtlCol="0">
            <a:normAutofit/>
          </a:bodyPr>
          <a:lstStyle>
            <a:lvl1pPr>
              <a:defRPr sz="4000" b="1"/>
            </a:lvl1pPr>
          </a:lstStyle>
          <a:p>
            <a:pPr rtl="0"/>
            <a:r>
              <a:rPr lang="en-gb"/>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rtlCol="0">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Tree>
    <p:extLst>
      <p:ext uri="{BB962C8B-B14F-4D97-AF65-F5344CB8AC3E}">
        <p14:creationId xmlns:p14="http://schemas.microsoft.com/office/powerpoint/2010/main" val="221076479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cstate="screen">
              <a:extLst>
                <a:ext uri="{28A0092B-C50C-407E-A947-70E740481C1C}">
                  <a14:useLocalDpi xmlns:a14="http://schemas.microsoft.com/office/drawing/2010/main"/>
                </a:ext>
              </a:extLst>
            </a:blip>
            <a:stretch>
              <a:fillRect/>
            </a:stretch>
          </a:blipFill>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rtlCol="0" anchor="ctr">
            <a:noAutofit/>
          </a:bodyPr>
          <a:lstStyle>
            <a:lvl1pPr>
              <a:defRPr sz="4400" b="1">
                <a:solidFill>
                  <a:schemeClr val="tx1"/>
                </a:solidFill>
                <a:latin typeface="+mj-lt"/>
              </a:defRPr>
            </a:lvl1pPr>
          </a:lstStyle>
          <a:p>
            <a:pPr rtl="0"/>
            <a:r>
              <a:rPr lang="en-gb"/>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rtlCol="0">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r>
              <a:rPr lang="en-gb"/>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rtlCol="0"/>
          <a:lstStyle>
            <a:lvl1pPr marL="0" indent="0">
              <a:buNone/>
              <a:defRPr baseline="0"/>
            </a:lvl1pPr>
          </a:lstStyle>
          <a:p>
            <a:pPr rtl="0"/>
            <a:r>
              <a:rPr lang="en-gb"/>
              <a:t> </a:t>
            </a:r>
            <a:endParaRPr lang="en-US" dirty="0"/>
          </a:p>
        </p:txBody>
      </p:sp>
    </p:spTree>
    <p:extLst>
      <p:ext uri="{BB962C8B-B14F-4D97-AF65-F5344CB8AC3E}">
        <p14:creationId xmlns:p14="http://schemas.microsoft.com/office/powerpoint/2010/main" val="7265613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rtlCol="0" anchor="ctr">
            <a:normAutofit/>
          </a:bodyPr>
          <a:lstStyle>
            <a:lvl1pPr algn="ctr">
              <a:defRPr sz="5400" b="1"/>
            </a:lvl1pPr>
          </a:lstStyle>
          <a:p>
            <a:pPr rtl="0"/>
            <a:r>
              <a:rPr lang="en-gb"/>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157156067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rtlCol="0">
            <a:normAutofit/>
          </a:bodyPr>
          <a:lstStyle>
            <a:lvl1pPr>
              <a:defRPr sz="4000" b="1"/>
            </a:lvl1pPr>
          </a:lstStyle>
          <a:p>
            <a:pPr rtl="0"/>
            <a:r>
              <a:rPr lang="en-gb"/>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rtlCol="0"/>
          <a:lstStyle/>
          <a:p>
            <a:pPr rtl="0"/>
            <a:fld id="{B3019760-8066-4D85-98AC-3DABB22DF02B}" type="datetimeFigureOut">
              <a:rPr lang="en-US" smtClean="0"/>
              <a:t>8/26/2025</a:t>
            </a:fld>
            <a:endParaRPr lang="en-US"/>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921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rtlCol="0">
            <a:normAutofit/>
          </a:bodyPr>
          <a:lstStyle>
            <a:lvl1pPr>
              <a:defRPr sz="4000" b="1"/>
            </a:lvl1pPr>
          </a:lstStyle>
          <a:p>
            <a:pPr rtl="0"/>
            <a:r>
              <a:rPr lang="en-gb"/>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rtlCol="0"/>
          <a:lstStyle/>
          <a:p>
            <a:pPr rtl="0"/>
            <a:fld id="{B3019760-8066-4D85-98AC-3DABB22DF02B}" type="datetimeFigureOut">
              <a:rPr lang="en-US" smtClean="0"/>
              <a:t>8/26/2025</a:t>
            </a:fld>
            <a:endParaRPr lang="en-US"/>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rtlCol="0"/>
          <a:lstStyle/>
          <a:p>
            <a:pPr rtl="0"/>
            <a:endParaRPr lang="en-US"/>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5824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rtlCol="0" anchor="ctr">
            <a:normAutofit/>
          </a:bodyPr>
          <a:lstStyle>
            <a:lvl1pPr algn="ctr">
              <a:defRPr sz="5400" b="1"/>
            </a:lvl1pPr>
          </a:lstStyle>
          <a:p>
            <a:pPr rtl="0"/>
            <a:r>
              <a:rPr lang="en-gb"/>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418995846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8/26/2025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87690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8/26/2025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84064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8/26/2025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Tree>
    <p:extLst>
      <p:ext uri="{BB962C8B-B14F-4D97-AF65-F5344CB8AC3E}">
        <p14:creationId xmlns:p14="http://schemas.microsoft.com/office/powerpoint/2010/main" val="1998714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rtlCol="0">
            <a:normAutofit/>
          </a:bodyPr>
          <a:lstStyle>
            <a:lvl1pPr algn="ctr">
              <a:defRPr sz="4000" b="1"/>
            </a:lvl1pPr>
          </a:lstStyle>
          <a:p>
            <a:pPr rtl="0"/>
            <a:r>
              <a:rPr lang="en-gb"/>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rtlCol="0"/>
          <a:lstStyle/>
          <a:p>
            <a:pPr rtl="0"/>
            <a:fld id="{B3019760-8066-4D85-98AC-3DABB22DF02B}" type="datetimeFigureOut">
              <a:rPr lang="en-US" smtClean="0"/>
              <a:t>8/26/2025</a:t>
            </a:fld>
            <a:endParaRPr lang="en-US"/>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rtlCol="0"/>
          <a:lstStyle/>
          <a:p>
            <a:pPr rtl="0"/>
            <a:endParaRPr lang="en-US"/>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Tree>
    <p:extLst>
      <p:ext uri="{BB962C8B-B14F-4D97-AF65-F5344CB8AC3E}">
        <p14:creationId xmlns:p14="http://schemas.microsoft.com/office/powerpoint/2010/main" val="2996583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020" y="81664"/>
            <a:ext cx="11471795" cy="6133602"/>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rtlCol="0">
            <a:noAutofit/>
          </a:bodyPr>
          <a:lstStyle>
            <a:lvl1pPr>
              <a:defRPr sz="3200" b="1"/>
            </a:lvl1pPr>
          </a:lstStyle>
          <a:p>
            <a:pPr rtl="0"/>
            <a:r>
              <a:rPr lang="en-gb"/>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8/26/2025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Tree>
    <p:extLst>
      <p:ext uri="{BB962C8B-B14F-4D97-AF65-F5344CB8AC3E}">
        <p14:creationId xmlns:p14="http://schemas.microsoft.com/office/powerpoint/2010/main" val="4158965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32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8/26/2025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pic>
        <p:nvPicPr>
          <p:cNvPr id="6" name="Picture 5">
            <a:extLst>
              <a:ext uri="{FF2B5EF4-FFF2-40B4-BE49-F238E27FC236}">
                <a16:creationId xmlns:a16="http://schemas.microsoft.com/office/drawing/2014/main" id="{1B9FF6E6-899B-4597-AEB0-E40070F4F4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3859332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rtlCol="0"/>
          <a:lstStyle/>
          <a:p>
            <a:pPr rtl="0"/>
            <a:fld id="{B3019760-8066-4D85-98AC-3DABB22DF02B}" type="datetimeFigureOut">
              <a:rPr lang="en-US" smtClean="0"/>
              <a:t>8/26/2025</a:t>
            </a:fld>
            <a:endParaRPr lang="en-US"/>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rtlCol="0"/>
          <a:lstStyle/>
          <a:p>
            <a:pPr rtl="0"/>
            <a:endParaRPr lang="en-US"/>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rtlCol="0"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Insert video/media by clicking icon</a:t>
            </a:r>
            <a:endParaRPr lang="en-US" dirty="0"/>
          </a:p>
          <a:p>
            <a:pPr rtl="0"/>
            <a:endParaRPr lang="fi-FI" dirty="0"/>
          </a:p>
        </p:txBody>
      </p:sp>
    </p:spTree>
    <p:extLst>
      <p:ext uri="{BB962C8B-B14F-4D97-AF65-F5344CB8AC3E}">
        <p14:creationId xmlns:p14="http://schemas.microsoft.com/office/powerpoint/2010/main" val="1456025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rtlCol="0"/>
          <a:lstStyle/>
          <a:p>
            <a:pPr rtl="0"/>
            <a:fld id="{B3019760-8066-4D85-98AC-3DABB22DF02B}" type="datetimeFigureOut">
              <a:rPr lang="en-US" smtClean="0"/>
              <a:t>8/26/2025</a:t>
            </a:fld>
            <a:endParaRPr lang="en-US"/>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rtlCol="0"/>
          <a:lstStyle/>
          <a:p>
            <a:pPr rtl="0"/>
            <a:endParaRPr lang="en-US"/>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09343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1280828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96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rtlCol="0">
            <a:normAutofit/>
          </a:bodyPr>
          <a:lstStyle>
            <a:lvl1pPr>
              <a:defRPr sz="4000" b="1"/>
            </a:lvl1pPr>
          </a:lstStyle>
          <a:p>
            <a:pPr rtl="0"/>
            <a:r>
              <a:rPr lang="en-gb"/>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rtlCol="0"/>
          <a:lstStyle/>
          <a:p>
            <a:pPr rtl="0"/>
            <a:fld id="{06AA65E1-DB82-40CA-A1D3-A69BC475BA6E}" type="datetimeFigureOut">
              <a:rPr lang="fi-FI" smtClean="0"/>
              <a:t>26.8.2025</a:t>
            </a:fld>
            <a:endParaRPr lang="fi-FI"/>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rtlCol="0"/>
          <a:lstStyle/>
          <a:p>
            <a:pPr rtl="0"/>
            <a:endParaRPr lang="fi-FI"/>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644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 Contac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rtlCol="0">
            <a:normAutofit/>
          </a:bodyPr>
          <a:lstStyle>
            <a:lvl1pPr>
              <a:defRPr sz="4000" b="1"/>
            </a:lvl1pPr>
          </a:lstStyle>
          <a:p>
            <a:pPr rtl="0"/>
            <a:r>
              <a:rPr lang="en-gb"/>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rtlCol="0">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Tree>
    <p:extLst>
      <p:ext uri="{BB962C8B-B14F-4D97-AF65-F5344CB8AC3E}">
        <p14:creationId xmlns:p14="http://schemas.microsoft.com/office/powerpoint/2010/main" val="162053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rtlCol="0">
            <a:normAutofit/>
          </a:bodyPr>
          <a:lstStyle>
            <a:lvl1pPr>
              <a:defRPr sz="4000" b="1"/>
            </a:lvl1pPr>
          </a:lstStyle>
          <a:p>
            <a:pPr rtl="0"/>
            <a:r>
              <a:rPr lang="en-gb"/>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rtlCol="0"/>
          <a:lstStyle/>
          <a:p>
            <a:pPr rtl="0"/>
            <a:fld id="{06AA65E1-DB82-40CA-A1D3-A69BC475BA6E}" type="datetimeFigureOut">
              <a:rPr lang="fi-FI" smtClean="0"/>
              <a:t>26.8.2025</a:t>
            </a:fld>
            <a:endParaRPr lang="fi-FI"/>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rtlCol="0"/>
          <a:lstStyle/>
          <a:p>
            <a:pPr rtl="0"/>
            <a:endParaRPr lang="fi-FI"/>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1647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26.8.2025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6378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26.8.2025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0931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26.8.2025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Tree>
    <p:extLst>
      <p:ext uri="{BB962C8B-B14F-4D97-AF65-F5344CB8AC3E}">
        <p14:creationId xmlns:p14="http://schemas.microsoft.com/office/powerpoint/2010/main" val="232543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0" y="0"/>
            <a:ext cx="12180864" cy="6852498"/>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rtlCol="0">
            <a:normAutofit/>
          </a:bodyPr>
          <a:lstStyle>
            <a:lvl1pPr algn="ctr">
              <a:defRPr sz="4000" b="1"/>
            </a:lvl1pPr>
          </a:lstStyle>
          <a:p>
            <a:pPr rtl="0"/>
            <a:r>
              <a:rPr lang="en-gb"/>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rtlCol="0"/>
          <a:lstStyle/>
          <a:p>
            <a:pPr rtl="0"/>
            <a:fld id="{06AA65E1-DB82-40CA-A1D3-A69BC475BA6E}" type="datetimeFigureOut">
              <a:rPr lang="fi-FI" smtClean="0"/>
              <a:t>26.8.2025</a:t>
            </a:fld>
            <a:endParaRPr lang="fi-FI"/>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rtlCol="0"/>
          <a:lstStyle/>
          <a:p>
            <a:pPr rtl="0"/>
            <a:endParaRPr lang="fi-FI"/>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Tree>
    <p:extLst>
      <p:ext uri="{BB962C8B-B14F-4D97-AF65-F5344CB8AC3E}">
        <p14:creationId xmlns:p14="http://schemas.microsoft.com/office/powerpoint/2010/main" val="246581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0020" y="81664"/>
            <a:ext cx="11467570" cy="6133108"/>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rtlCol="0">
            <a:noAutofit/>
          </a:bodyPr>
          <a:lstStyle>
            <a:lvl1pPr>
              <a:defRPr sz="3200" b="1"/>
            </a:lvl1pPr>
          </a:lstStyle>
          <a:p>
            <a:pPr rtl="0"/>
            <a:r>
              <a:rPr lang="en-gb"/>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26.8.2025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Tree>
    <p:extLst>
      <p:ext uri="{BB962C8B-B14F-4D97-AF65-F5344CB8AC3E}">
        <p14:creationId xmlns:p14="http://schemas.microsoft.com/office/powerpoint/2010/main" val="415036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pPr rtl="0"/>
            <a:r>
              <a:rPr lang="en-gb"/>
              <a:t>Muokkaa perustyyl. napsautt.</a:t>
            </a:r>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fld id="{06AA65E1-DB82-40CA-A1D3-A69BC475BA6E}" type="datetimeFigureOut">
              <a:rPr lang="fi-FI" smtClean="0"/>
              <a:pPr rtl="0"/>
              <a:t>26.8.2025</a:t>
            </a:fld>
            <a:endParaRPr lang="fi-FI"/>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i-FI" dirty="0"/>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C5EB0C6-1A45-4C71-BA82-57E64F836A39}" type="slidenum">
              <a:rPr lang="fi-FI" smtClean="0"/>
              <a:t>‹#›</a:t>
            </a:fld>
            <a:endParaRPr lang="fi-FI"/>
          </a:p>
        </p:txBody>
      </p:sp>
      <p:pic>
        <p:nvPicPr>
          <p:cNvPr id="7" name="Picture 6"/>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112753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pPr rtl="0"/>
            <a:r>
              <a:rPr lang="en-gb"/>
              <a:t>Muokkaa perustyyl. napsautt.</a:t>
            </a:r>
            <a:endParaRPr lang="fi-FI" dirty="0"/>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fld id="{B3019760-8066-4D85-98AC-3DABB22DF02B}" type="datetimeFigureOut">
              <a:rPr lang="en-US" smtClean="0"/>
              <a:t>8/26/2025</a:t>
            </a:fld>
            <a:endParaRPr lang="en-US"/>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1F38AB4-1327-41A2-835A-9C57C47A13A6}" type="slidenum">
              <a:rPr lang="en-US" smtClean="0"/>
              <a:t>‹#›</a:t>
            </a:fld>
            <a:endParaRPr lang="en-US"/>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5177320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ecure.businessfinland.fi/suojaposti"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A6591-43D2-7971-04E6-E69DF1C0F35F}"/>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4891ED2-2E42-1864-08F9-2ACD18E97F42}"/>
              </a:ext>
            </a:extLst>
          </p:cNvPr>
          <p:cNvSpPr txBox="1">
            <a:spLocks/>
          </p:cNvSpPr>
          <p:nvPr/>
        </p:nvSpPr>
        <p:spPr>
          <a:xfrm>
            <a:off x="618743" y="427748"/>
            <a:ext cx="5753181" cy="53066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000" b="1" i="0" u="none" strike="noStrike" kern="1200" cap="none" spc="0" normalizeH="0" noProof="0" dirty="0">
                <a:ln>
                  <a:noFill/>
                </a:ln>
                <a:solidFill>
                  <a:srgbClr val="00B050"/>
                </a:solidFill>
                <a:effectLst/>
                <a:uLnTx/>
                <a:uFillTx/>
                <a:latin typeface="Tahoma"/>
                <a:ea typeface="+mn-ea"/>
                <a:cs typeface="+mn-cs"/>
              </a:rPr>
              <a:t>Presentation of the project idea by </a:t>
            </a:r>
            <a:r>
              <a:rPr lang="en-gb" sz="3000" b="1">
                <a:solidFill>
                  <a:srgbClr val="00B050"/>
                </a:solidFill>
                <a:latin typeface="Tahoma"/>
              </a:rPr>
              <a:t>31</a:t>
            </a:r>
            <a:r>
              <a:rPr lang="en-gb" sz="3000" b="1" i="0" u="none" strike="noStrike" kern="1200" cap="none" spc="0" normalizeH="0" noProof="0">
                <a:ln>
                  <a:noFill/>
                </a:ln>
                <a:solidFill>
                  <a:srgbClr val="00B050"/>
                </a:solidFill>
                <a:effectLst/>
                <a:uLnTx/>
                <a:uFillTx/>
                <a:latin typeface="Tahoma"/>
                <a:ea typeface="+mn-ea"/>
                <a:cs typeface="+mn-cs"/>
              </a:rPr>
              <a:t> </a:t>
            </a:r>
            <a:r>
              <a:rPr lang="en-gb" sz="3000" b="1" i="0" u="none" strike="noStrike" kern="1200" cap="none" spc="0" normalizeH="0" noProof="0" dirty="0">
                <a:ln>
                  <a:noFill/>
                </a:ln>
                <a:solidFill>
                  <a:srgbClr val="00B050"/>
                </a:solidFill>
                <a:effectLst/>
                <a:uLnTx/>
                <a:uFillTx/>
                <a:latin typeface="Tahoma"/>
                <a:ea typeface="+mn-ea"/>
                <a:cs typeface="+mn-cs"/>
              </a:rPr>
              <a:t>October and pitch agenda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400" b="0" i="0" u="none" strike="noStrike" kern="1200" cap="none" spc="0" normalizeH="0" baseline="0" noProof="0" dirty="0">
              <a:ln>
                <a:noFill/>
              </a:ln>
              <a:solidFill>
                <a:srgbClr val="000000"/>
              </a:solidFill>
              <a:effectLst/>
              <a:uLnTx/>
              <a:uFillTx/>
              <a:latin typeface="Tahoma"/>
              <a:ea typeface="+mn-ea"/>
              <a:cs typeface="+mn-cs"/>
            </a:endParaRPr>
          </a:p>
          <a:p>
            <a:pPr marL="0" indent="0" rtl="0">
              <a:buNone/>
            </a:pPr>
            <a:r>
              <a:rPr lang="en-gb" sz="1900" dirty="0">
                <a:solidFill>
                  <a:srgbClr val="000000"/>
                </a:solidFill>
              </a:rPr>
              <a:t>This material must be submitted by Friday, 31 October 2025, at the latest by sending a secure email to the registry at </a:t>
            </a:r>
            <a:r>
              <a:rPr lang="en-gb" sz="1900" dirty="0">
                <a:solidFill>
                  <a:srgbClr val="000000"/>
                </a:solidFill>
                <a:hlinkClick r:id="rId3"/>
              </a:rPr>
              <a:t> https://secure.businessfinland.fi/suojaposti</a:t>
            </a:r>
            <a:r>
              <a:rPr lang="en-gb" sz="1900" dirty="0">
                <a:solidFill>
                  <a:srgbClr val="000000"/>
                </a:solidFill>
              </a:rPr>
              <a:t>. Enter “Rise to the Challenge Research Funding Call, BFRK/7/910/2025” in the subject line.</a:t>
            </a:r>
          </a:p>
          <a:p>
            <a:pPr marL="0" indent="0" rtl="0">
              <a:buNone/>
            </a:pPr>
            <a:r>
              <a:rPr lang="en-gb" sz="1900" dirty="0">
                <a:solidFill>
                  <a:srgbClr val="000000"/>
                </a:solidFill>
              </a:rPr>
              <a:t>Material in PowerPoint format, according to the structure of the adjacent column. One joint set of materials from the consortium. Maximum number of pages: 20. </a:t>
            </a:r>
          </a:p>
          <a:p>
            <a:pPr marL="0" indent="0" rtl="0">
              <a:buNone/>
            </a:pPr>
            <a:r>
              <a:rPr lang="en-gb" sz="1900" b="1" dirty="0">
                <a:solidFill>
                  <a:srgbClr val="000000"/>
                </a:solidFill>
              </a:rPr>
              <a:t>Projects to be invited to pitch will be selected based on the submitted material</a:t>
            </a:r>
            <a:r>
              <a:rPr lang="en-gb" sz="1900" dirty="0">
                <a:solidFill>
                  <a:srgbClr val="000000"/>
                </a:solidFill>
              </a:rPr>
              <a:t>. </a:t>
            </a:r>
          </a:p>
          <a:p>
            <a:pPr marL="0" indent="0" rtl="0">
              <a:buNone/>
            </a:pPr>
            <a:r>
              <a:rPr lang="en-gb" sz="1900" b="0" i="0" u="none" strike="noStrike" kern="1200" cap="none" spc="0" normalizeH="0" noProof="0" dirty="0">
                <a:ln>
                  <a:noFill/>
                </a:ln>
                <a:solidFill>
                  <a:srgbClr val="000000"/>
                </a:solidFill>
                <a:effectLst/>
                <a:uLnTx/>
                <a:uFillTx/>
                <a:latin typeface="Tahoma"/>
                <a:ea typeface="+mn-ea"/>
                <a:cs typeface="+mn-cs"/>
              </a:rPr>
              <a:t>The time slot for a potential pitch is </a:t>
            </a:r>
            <a:r>
              <a:rPr lang="en-gb" sz="1900" dirty="0">
                <a:solidFill>
                  <a:srgbClr val="000000"/>
                </a:solidFill>
                <a:latin typeface="Tahoma"/>
              </a:rPr>
              <a:t>30</a:t>
            </a:r>
            <a:r>
              <a:rPr lang="en-gb" sz="1900" b="0" i="0" u="none" strike="noStrike" kern="1200" cap="none" spc="0" normalizeH="0" noProof="0" dirty="0">
                <a:ln>
                  <a:noFill/>
                </a:ln>
                <a:solidFill>
                  <a:srgbClr val="000000"/>
                </a:solidFill>
                <a:effectLst/>
                <a:uLnTx/>
                <a:uFillTx/>
                <a:latin typeface="Tahoma"/>
                <a:ea typeface="+mn-ea"/>
                <a:cs typeface="+mn-cs"/>
              </a:rPr>
              <a:t> minutes (November–December), agenda: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700" dirty="0">
                <a:solidFill>
                  <a:srgbClr val="000000"/>
                </a:solidFill>
                <a:latin typeface="Tahoma"/>
              </a:rPr>
              <a:t>15 </a:t>
            </a:r>
            <a:r>
              <a:rPr lang="en-gb" sz="1700" b="0" i="0" u="none" strike="noStrike" kern="1200" cap="none" spc="0" normalizeH="0" noProof="0" dirty="0">
                <a:ln>
                  <a:noFill/>
                </a:ln>
                <a:solidFill>
                  <a:srgbClr val="000000"/>
                </a:solidFill>
                <a:effectLst/>
                <a:uLnTx/>
                <a:uFillTx/>
                <a:latin typeface="Tahoma"/>
                <a:ea typeface="+mn-ea"/>
                <a:cs typeface="+mn-cs"/>
              </a:rPr>
              <a:t>minutes to present the project idea according to the previously submitted PowerPoint slide set (set can be edited before pitching)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700" dirty="0">
                <a:solidFill>
                  <a:srgbClr val="000000"/>
                </a:solidFill>
                <a:latin typeface="Tahoma"/>
              </a:rPr>
              <a:t>15 </a:t>
            </a:r>
            <a:r>
              <a:rPr lang="en-gb" sz="1700" b="0" i="0" u="none" strike="noStrike" kern="1200" cap="none" spc="0" normalizeH="0" noProof="0" dirty="0">
                <a:ln>
                  <a:noFill/>
                </a:ln>
                <a:solidFill>
                  <a:srgbClr val="000000"/>
                </a:solidFill>
                <a:effectLst/>
                <a:uLnTx/>
                <a:uFillTx/>
                <a:latin typeface="Tahoma"/>
                <a:ea typeface="+mn-ea"/>
                <a:cs typeface="+mn-cs"/>
              </a:rPr>
              <a:t> minutes for questions and discussion </a:t>
            </a:r>
          </a:p>
        </p:txBody>
      </p:sp>
      <p:sp>
        <p:nvSpPr>
          <p:cNvPr id="14" name="Content Placeholder 2">
            <a:extLst>
              <a:ext uri="{FF2B5EF4-FFF2-40B4-BE49-F238E27FC236}">
                <a16:creationId xmlns:a16="http://schemas.microsoft.com/office/drawing/2014/main" id="{E7399B0D-D0EA-E434-CC78-A999F5013D1E}"/>
              </a:ext>
            </a:extLst>
          </p:cNvPr>
          <p:cNvSpPr txBox="1">
            <a:spLocks/>
          </p:cNvSpPr>
          <p:nvPr/>
        </p:nvSpPr>
        <p:spPr>
          <a:xfrm>
            <a:off x="6699182" y="427748"/>
            <a:ext cx="4874073" cy="5618722"/>
          </a:xfrm>
          <a:prstGeom prst="rect">
            <a:avLst/>
          </a:prstGeom>
          <a:solidFill>
            <a:schemeClr val="accent6">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fi-FI" sz="1200" i="0" u="none" strike="noStrike" kern="1200" cap="none" spc="0" normalizeH="0" baseline="0" noProof="0" dirty="0">
              <a:ln>
                <a:noFill/>
              </a:ln>
              <a:solidFill>
                <a:sysClr val="windowText" lastClr="000000"/>
              </a:solidFill>
              <a:effectLst/>
              <a:uLnTx/>
              <a:uFillTx/>
              <a:latin typeface="Tahoma"/>
              <a:ea typeface="+mn-ea"/>
              <a:cs typeface="+mn-cs"/>
            </a:endParaRPr>
          </a:p>
          <a:p>
            <a:pPr marL="514350" marR="0" lvl="0" indent="-514350" rtl="0" fontAlgn="auto">
              <a:spcAft>
                <a:spcPts val="0"/>
              </a:spcAft>
              <a:buClrTx/>
              <a:buSzTx/>
              <a:buFont typeface="+mj-lt"/>
              <a:buAutoNum type="arabicPeriod"/>
              <a:tabLst/>
              <a:defRPr/>
            </a:pPr>
            <a:endParaRPr lang="fi-FI" sz="1100" dirty="0">
              <a:solidFill>
                <a:sysClr val="windowText" lastClr="000000"/>
              </a:solidFill>
            </a:endParaRPr>
          </a:p>
          <a:p>
            <a:pPr marL="514350" marR="0" lvl="0" indent="-514350" rtl="0" fontAlgn="auto">
              <a:spcAft>
                <a:spcPts val="0"/>
              </a:spcAft>
              <a:buClrTx/>
              <a:buSzTx/>
              <a:buFont typeface="+mj-lt"/>
              <a:buAutoNum type="arabicPeriod"/>
              <a:tabLst/>
              <a:defRPr/>
            </a:pPr>
            <a:r>
              <a:rPr lang="en-gb" sz="2400" dirty="0">
                <a:solidFill>
                  <a:sysClr val="windowText" lastClr="000000"/>
                </a:solidFill>
              </a:rPr>
              <a:t>Mission and Situational picture</a:t>
            </a:r>
          </a:p>
          <a:p>
            <a:pPr marL="514350" indent="-514350" rtl="0">
              <a:buFont typeface="+mj-lt"/>
              <a:buAutoNum type="arabicPeriod"/>
              <a:defRPr/>
            </a:pPr>
            <a:r>
              <a:rPr lang="en-gb" sz="2400" dirty="0">
                <a:solidFill>
                  <a:sysClr val="windowText" lastClr="000000"/>
                </a:solidFill>
              </a:rPr>
              <a:t>Visualized Roadmap for 2020–2035</a:t>
            </a:r>
          </a:p>
          <a:p>
            <a:pPr marL="514350" indent="-514350" rtl="0">
              <a:buFont typeface="+mj-lt"/>
              <a:buAutoNum type="arabicPeriod"/>
              <a:defRPr/>
            </a:pPr>
            <a:r>
              <a:rPr lang="en-gb" sz="2400" dirty="0">
                <a:solidFill>
                  <a:sysClr val="windowText" lastClr="000000"/>
                </a:solidFill>
              </a:rPr>
              <a:t>Impact</a:t>
            </a:r>
          </a:p>
          <a:p>
            <a:pPr marL="514350" indent="-514350" rtl="0">
              <a:buFont typeface="+mj-lt"/>
              <a:buAutoNum type="arabicPeriod"/>
              <a:defRPr/>
            </a:pPr>
            <a:r>
              <a:rPr lang="en-gb" sz="2400" dirty="0">
                <a:solidFill>
                  <a:sysClr val="windowText" lastClr="000000"/>
                </a:solidFill>
              </a:rPr>
              <a:t>Indicators </a:t>
            </a:r>
          </a:p>
          <a:p>
            <a:pPr marL="514350" indent="-514350" rtl="0">
              <a:buFont typeface="+mj-lt"/>
              <a:buAutoNum type="arabicPeriod"/>
              <a:defRPr/>
            </a:pPr>
            <a:r>
              <a:rPr lang="en-gb" sz="2400" dirty="0">
                <a:solidFill>
                  <a:sysClr val="windowText" lastClr="000000"/>
                </a:solidFill>
              </a:rPr>
              <a:t>Team and Leadership</a:t>
            </a:r>
          </a:p>
          <a:p>
            <a:pPr marL="514350" indent="-514350" rtl="0">
              <a:buFont typeface="+mj-lt"/>
              <a:buAutoNum type="arabicPeriod"/>
              <a:defRPr/>
            </a:pPr>
            <a:r>
              <a:rPr lang="en-gb" sz="2400" i="0" u="none" strike="noStrike" kern="1200" cap="none" spc="0" normalizeH="0" noProof="0" dirty="0">
                <a:ln>
                  <a:noFill/>
                </a:ln>
                <a:solidFill>
                  <a:sysClr val="windowText" lastClr="000000"/>
                </a:solidFill>
                <a:effectLst/>
                <a:uLnTx/>
                <a:uFillTx/>
                <a:latin typeface="Tahoma"/>
                <a:ea typeface="+mn-ea"/>
                <a:cs typeface="+mn-cs"/>
              </a:rPr>
              <a:t>Project </a:t>
            </a:r>
            <a:r>
              <a:rPr lang="en-gb" sz="2400" dirty="0">
                <a:solidFill>
                  <a:sysClr val="windowText" lastClr="000000"/>
                </a:solidFill>
                <a:latin typeface="Tahoma"/>
              </a:rPr>
              <a:t>Content</a:t>
            </a:r>
            <a:r>
              <a:rPr lang="en-gb" sz="2400" i="0" u="none" strike="noStrike" kern="1200" cap="none" spc="0" normalizeH="0" noProof="0" dirty="0">
                <a:ln>
                  <a:noFill/>
                </a:ln>
                <a:solidFill>
                  <a:sysClr val="windowText" lastClr="000000"/>
                </a:solidFill>
                <a:effectLst/>
                <a:uLnTx/>
                <a:uFillTx/>
                <a:latin typeface="Tahoma"/>
                <a:ea typeface="+mn-ea"/>
                <a:cs typeface="+mn-cs"/>
              </a:rPr>
              <a:t> and Cost Estimate </a:t>
            </a:r>
          </a:p>
          <a:p>
            <a:pPr marL="514350" indent="-514350" rtl="0">
              <a:buFont typeface="+mj-lt"/>
              <a:buAutoNum type="arabicPeriod"/>
              <a:defRPr/>
            </a:pPr>
            <a:r>
              <a:rPr lang="en-gb" sz="2400" dirty="0">
                <a:solidFill>
                  <a:sysClr val="windowText" lastClr="000000"/>
                </a:solidFill>
              </a:rPr>
              <a:t>Commitment of the Applicant Organisation</a:t>
            </a:r>
          </a:p>
          <a:p>
            <a:pPr marL="514350" indent="-514350" rtl="0">
              <a:buFont typeface="+mj-lt"/>
              <a:buAutoNum type="arabicPeriod"/>
              <a:defRPr/>
            </a:pPr>
            <a:endParaRPr lang="fi-FI" sz="2400" dirty="0">
              <a:solidFill>
                <a:sysClr val="windowText" lastClr="000000"/>
              </a:solidFill>
            </a:endParaRPr>
          </a:p>
          <a:p>
            <a:pPr marL="0" indent="0" rtl="0">
              <a:buNone/>
              <a:defRPr/>
            </a:pPr>
            <a:r>
              <a:rPr lang="en-gb" sz="2400" dirty="0">
                <a:solidFill>
                  <a:sysClr val="windowText" lastClr="000000"/>
                </a:solidFill>
              </a:rPr>
              <a:t>Subheadings may not be deleted or edited.</a:t>
            </a:r>
            <a:endParaRPr lang="fi-FI" sz="1400" dirty="0">
              <a:solidFill>
                <a:sysClr val="windowText" lastClr="000000"/>
              </a:solidFill>
            </a:endParaRPr>
          </a:p>
        </p:txBody>
      </p:sp>
    </p:spTree>
    <p:extLst>
      <p:ext uri="{BB962C8B-B14F-4D97-AF65-F5344CB8AC3E}">
        <p14:creationId xmlns:p14="http://schemas.microsoft.com/office/powerpoint/2010/main" val="422509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4132-D9B1-1851-17F5-07F54E1AF8D9}"/>
              </a:ext>
            </a:extLst>
          </p:cNvPr>
          <p:cNvSpPr>
            <a:spLocks noGrp="1"/>
          </p:cNvSpPr>
          <p:nvPr>
            <p:ph type="title"/>
          </p:nvPr>
        </p:nvSpPr>
        <p:spPr/>
        <p:txBody>
          <a:bodyPr rtlCol="0"/>
          <a:lstStyle/>
          <a:p>
            <a:pPr rtl="0"/>
            <a:r>
              <a:rPr lang="en-gb" dirty="0"/>
              <a:t>1. Mission and Situational picture</a:t>
            </a:r>
          </a:p>
        </p:txBody>
      </p:sp>
      <p:sp>
        <p:nvSpPr>
          <p:cNvPr id="3" name="Content Placeholder 2">
            <a:extLst>
              <a:ext uri="{FF2B5EF4-FFF2-40B4-BE49-F238E27FC236}">
                <a16:creationId xmlns:a16="http://schemas.microsoft.com/office/drawing/2014/main" id="{38A27187-B2FA-453C-DBF8-A2679FFE4726}"/>
              </a:ext>
            </a:extLst>
          </p:cNvPr>
          <p:cNvSpPr>
            <a:spLocks noGrp="1"/>
          </p:cNvSpPr>
          <p:nvPr>
            <p:ph idx="1"/>
          </p:nvPr>
        </p:nvSpPr>
        <p:spPr/>
        <p:txBody>
          <a:bodyPr rtlCol="0">
            <a:normAutofit/>
          </a:bodyPr>
          <a:lstStyle/>
          <a:p>
            <a:pPr rtl="0">
              <a:defRPr/>
            </a:pPr>
            <a:r>
              <a:rPr lang="en-gb"/>
              <a:t>A concise description of the mission. What challenge/future need will be met and what is the uniqueness, significance and relevance of the idea to Finnish society? </a:t>
            </a:r>
          </a:p>
          <a:p>
            <a:pPr rtl="0">
              <a:defRPr/>
            </a:pPr>
            <a:r>
              <a:rPr lang="en-gb"/>
              <a:t>What is the situation around the world and in Finland; what are the levels of expertise and skills gaps; are similar solutions being explored elsewhere? Alternative/competitive approaches. What is Finland’s competitiveness and intended competitive advantage, and why is this topic relevant to Finland?</a:t>
            </a:r>
          </a:p>
          <a:p>
            <a:pPr marL="514350" lvl="0" indent="-514350" rtl="0">
              <a:buFont typeface="+mj-lt"/>
              <a:buAutoNum type="arabicPeriod"/>
              <a:defRPr/>
            </a:pPr>
            <a:endParaRPr lang="fi-FI" dirty="0"/>
          </a:p>
        </p:txBody>
      </p:sp>
    </p:spTree>
    <p:extLst>
      <p:ext uri="{BB962C8B-B14F-4D97-AF65-F5344CB8AC3E}">
        <p14:creationId xmlns:p14="http://schemas.microsoft.com/office/powerpoint/2010/main" val="142144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F0F0-7152-3A63-B24C-D00400ADF9F7}"/>
              </a:ext>
            </a:extLst>
          </p:cNvPr>
          <p:cNvSpPr>
            <a:spLocks noGrp="1"/>
          </p:cNvSpPr>
          <p:nvPr>
            <p:ph type="title"/>
          </p:nvPr>
        </p:nvSpPr>
        <p:spPr>
          <a:xfrm>
            <a:off x="504825" y="365125"/>
            <a:ext cx="11555630" cy="1325563"/>
          </a:xfrm>
        </p:spPr>
        <p:txBody>
          <a:bodyPr rtlCol="0"/>
          <a:lstStyle/>
          <a:p>
            <a:pPr rtl="0"/>
            <a:r>
              <a:rPr lang="en-gb"/>
              <a:t>2. Visualized Roadmap for 2020–2035</a:t>
            </a:r>
          </a:p>
        </p:txBody>
      </p:sp>
      <p:sp>
        <p:nvSpPr>
          <p:cNvPr id="3" name="Content Placeholder 2">
            <a:extLst>
              <a:ext uri="{FF2B5EF4-FFF2-40B4-BE49-F238E27FC236}">
                <a16:creationId xmlns:a16="http://schemas.microsoft.com/office/drawing/2014/main" id="{3B93BA5E-FF56-3C5D-5100-245F0AC73DA7}"/>
              </a:ext>
            </a:extLst>
          </p:cNvPr>
          <p:cNvSpPr>
            <a:spLocks noGrp="1"/>
          </p:cNvSpPr>
          <p:nvPr>
            <p:ph idx="1"/>
          </p:nvPr>
        </p:nvSpPr>
        <p:spPr/>
        <p:txBody>
          <a:bodyPr rtlCol="0">
            <a:normAutofit/>
          </a:bodyPr>
          <a:lstStyle/>
          <a:p>
            <a:pPr marL="0" indent="0" rtl="0">
              <a:buNone/>
            </a:pPr>
            <a:r>
              <a:rPr lang="en-gb"/>
              <a:t>Visualize a roadmap for your idea for 2020–2035:</a:t>
            </a:r>
          </a:p>
          <a:p>
            <a:pPr rtl="0"/>
            <a:r>
              <a:rPr lang="en-gb"/>
              <a:t>What expertise does the project build on?</a:t>
            </a:r>
          </a:p>
          <a:p>
            <a:pPr rtl="0"/>
            <a:r>
              <a:rPr lang="en-gb"/>
              <a:t>What will be achieved during the project?</a:t>
            </a:r>
          </a:p>
          <a:p>
            <a:pPr rtl="0"/>
            <a:r>
              <a:rPr lang="en-gb"/>
              <a:t>Potential pathways for utilising the results; timeframe for utilisation? </a:t>
            </a:r>
          </a:p>
          <a:p>
            <a:pPr rtl="0"/>
            <a:r>
              <a:rPr lang="en-gb"/>
              <a:t>How can other disciplines potentially be included later, and how do you intend to establish international cooperation? What stakeholder cooperation will be developed, and how? In addition to the Business Finland project, what else is being done to promote the matter and how should the operating environment change?</a:t>
            </a:r>
          </a:p>
          <a:p>
            <a:pPr rtl="0"/>
            <a:endParaRPr lang="fi-FI" dirty="0"/>
          </a:p>
          <a:p>
            <a:pPr rtl="0"/>
            <a:endParaRPr lang="fi-FI" dirty="0"/>
          </a:p>
        </p:txBody>
      </p:sp>
    </p:spTree>
    <p:extLst>
      <p:ext uri="{BB962C8B-B14F-4D97-AF65-F5344CB8AC3E}">
        <p14:creationId xmlns:p14="http://schemas.microsoft.com/office/powerpoint/2010/main" val="424104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17E3-0FAB-45A9-A98F-9DCE17E01EDE}"/>
              </a:ext>
            </a:extLst>
          </p:cNvPr>
          <p:cNvSpPr>
            <a:spLocks noGrp="1"/>
          </p:cNvSpPr>
          <p:nvPr>
            <p:ph type="title"/>
          </p:nvPr>
        </p:nvSpPr>
        <p:spPr/>
        <p:txBody>
          <a:bodyPr rtlCol="0"/>
          <a:lstStyle/>
          <a:p>
            <a:pPr rtl="0"/>
            <a:r>
              <a:rPr lang="en-gb" dirty="0"/>
              <a:t>3. Impact</a:t>
            </a:r>
          </a:p>
        </p:txBody>
      </p:sp>
      <p:sp>
        <p:nvSpPr>
          <p:cNvPr id="3" name="Content Placeholder 2">
            <a:extLst>
              <a:ext uri="{FF2B5EF4-FFF2-40B4-BE49-F238E27FC236}">
                <a16:creationId xmlns:a16="http://schemas.microsoft.com/office/drawing/2014/main" id="{29C87C51-B107-1C8F-D2A2-61D26DFDB40E}"/>
              </a:ext>
            </a:extLst>
          </p:cNvPr>
          <p:cNvSpPr>
            <a:spLocks noGrp="1"/>
          </p:cNvSpPr>
          <p:nvPr>
            <p:ph idx="1"/>
          </p:nvPr>
        </p:nvSpPr>
        <p:spPr/>
        <p:txBody>
          <a:bodyPr rtlCol="0">
            <a:normAutofit/>
          </a:bodyPr>
          <a:lstStyle/>
          <a:p>
            <a:pPr rtl="0"/>
            <a:r>
              <a:rPr lang="en-gb" dirty="0"/>
              <a:t>Assess the impact of the project (e.g. impact on RDI investments / new skills and centres of expertise / theses / number of students in the field / employment / productivity / patents / clean transition / digitalisation / etc.)</a:t>
            </a:r>
          </a:p>
          <a:p>
            <a:pPr rtl="0"/>
            <a:r>
              <a:rPr lang="en-gb" dirty="0"/>
              <a:t>Present your view of the new business opportunities and users potentially arising from the research and the estimated time frame for utilising the results.</a:t>
            </a:r>
          </a:p>
          <a:p>
            <a:pPr rtl="0"/>
            <a:endParaRPr lang="fi-FI" dirty="0"/>
          </a:p>
          <a:p>
            <a:pPr marL="0" indent="0" rtl="0">
              <a:buNone/>
            </a:pPr>
            <a:endParaRPr lang="fi-FI" dirty="0"/>
          </a:p>
        </p:txBody>
      </p:sp>
    </p:spTree>
    <p:extLst>
      <p:ext uri="{BB962C8B-B14F-4D97-AF65-F5344CB8AC3E}">
        <p14:creationId xmlns:p14="http://schemas.microsoft.com/office/powerpoint/2010/main" val="260081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B8840-DB60-ECFB-9210-D5CD280A5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DADD1-EB8C-E4C7-7912-66E4FD457EF9}"/>
              </a:ext>
            </a:extLst>
          </p:cNvPr>
          <p:cNvSpPr>
            <a:spLocks noGrp="1"/>
          </p:cNvSpPr>
          <p:nvPr>
            <p:ph type="title"/>
          </p:nvPr>
        </p:nvSpPr>
        <p:spPr>
          <a:xfrm>
            <a:off x="395097" y="106705"/>
            <a:ext cx="11201399" cy="1325563"/>
          </a:xfrm>
        </p:spPr>
        <p:txBody>
          <a:bodyPr rtlCol="0">
            <a:normAutofit/>
          </a:bodyPr>
          <a:lstStyle/>
          <a:p>
            <a:pPr rtl="0"/>
            <a:r>
              <a:rPr lang="en-gb" sz="3200" b="1"/>
              <a:t>4. Indicators set for the first project phase</a:t>
            </a:r>
            <a:endParaRPr lang="en-US" sz="3200" b="1" dirty="0"/>
          </a:p>
        </p:txBody>
      </p:sp>
      <p:sp>
        <p:nvSpPr>
          <p:cNvPr id="6" name="Slide Number Placeholder 5">
            <a:extLst>
              <a:ext uri="{FF2B5EF4-FFF2-40B4-BE49-F238E27FC236}">
                <a16:creationId xmlns:a16="http://schemas.microsoft.com/office/drawing/2014/main" id="{41FB60AD-8362-2AC5-5866-D465F2AF566F}"/>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589873A-9F3D-47B2-A972-F6CCABB62205}" type="slidenum">
              <a:rPr kumimoji="0" lang="en-US" sz="1200" b="0" i="0" u="none" strike="noStrike" kern="1200" cap="none" spc="0" normalizeH="0" baseline="0" noProof="0" smtClean="0">
                <a:ln>
                  <a:noFill/>
                </a:ln>
                <a:solidFill>
                  <a:srgbClr val="002EA2">
                    <a:tint val="75000"/>
                  </a:srgb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2EA2">
                  <a:tint val="75000"/>
                </a:srgbClr>
              </a:solidFill>
              <a:effectLst/>
              <a:uLnTx/>
              <a:uFillTx/>
              <a:latin typeface="Tahoma"/>
              <a:ea typeface="+mn-ea"/>
              <a:cs typeface="+mn-cs"/>
            </a:endParaRPr>
          </a:p>
        </p:txBody>
      </p:sp>
      <p:graphicFrame>
        <p:nvGraphicFramePr>
          <p:cNvPr id="12" name="Content Placeholder 5">
            <a:extLst>
              <a:ext uri="{FF2B5EF4-FFF2-40B4-BE49-F238E27FC236}">
                <a16:creationId xmlns:a16="http://schemas.microsoft.com/office/drawing/2014/main" id="{F8FF8002-C58F-B939-A322-B961EDA8A49E}"/>
              </a:ext>
            </a:extLst>
          </p:cNvPr>
          <p:cNvGraphicFramePr>
            <a:graphicFrameLocks/>
          </p:cNvGraphicFramePr>
          <p:nvPr>
            <p:extLst>
              <p:ext uri="{D42A27DB-BD31-4B8C-83A1-F6EECF244321}">
                <p14:modId xmlns:p14="http://schemas.microsoft.com/office/powerpoint/2010/main" val="4068236052"/>
              </p:ext>
            </p:extLst>
          </p:nvPr>
        </p:nvGraphicFramePr>
        <p:xfrm>
          <a:off x="493776" y="1097280"/>
          <a:ext cx="11190576" cy="5262249"/>
        </p:xfrm>
        <a:graphic>
          <a:graphicData uri="http://schemas.openxmlformats.org/drawingml/2006/table">
            <a:tbl>
              <a:tblPr firstRow="1" firstCol="1" bandRow="1">
                <a:tableStyleId>{F5AB1C69-6EDB-4FF4-983F-18BD219EF322}</a:tableStyleId>
              </a:tblPr>
              <a:tblGrid>
                <a:gridCol w="4720344">
                  <a:extLst>
                    <a:ext uri="{9D8B030D-6E8A-4147-A177-3AD203B41FA5}">
                      <a16:colId xmlns:a16="http://schemas.microsoft.com/office/drawing/2014/main" val="1359504644"/>
                    </a:ext>
                  </a:extLst>
                </a:gridCol>
                <a:gridCol w="6470232">
                  <a:extLst>
                    <a:ext uri="{9D8B030D-6E8A-4147-A177-3AD203B41FA5}">
                      <a16:colId xmlns:a16="http://schemas.microsoft.com/office/drawing/2014/main" val="4167861594"/>
                    </a:ext>
                  </a:extLst>
                </a:gridCol>
              </a:tblGrid>
              <a:tr h="731520">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2400"/>
                        <a:t>Indicator </a:t>
                      </a:r>
                    </a:p>
                  </a:txBody>
                  <a:tcPr marL="68580" marR="68580" marT="0" marB="0" anchor="ct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2400"/>
                        <a:t>Objective &amp; how to verify </a:t>
                      </a:r>
                    </a:p>
                  </a:txBody>
                  <a:tcPr marL="68580" marR="68580" marT="0" marB="0" anchor="ctr"/>
                </a:tc>
                <a:extLst>
                  <a:ext uri="{0D108BD9-81ED-4DB2-BD59-A6C34878D82A}">
                    <a16:rowId xmlns:a16="http://schemas.microsoft.com/office/drawing/2014/main" val="4216416879"/>
                  </a:ext>
                </a:extLst>
              </a:tr>
              <a:tr h="112779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1800">
                          <a:solidFill>
                            <a:schemeClr val="tx2"/>
                          </a:solidFill>
                          <a:effectLst/>
                        </a:rPr>
                        <a:t>Initial researcher resources and a plan for their development</a:t>
                      </a:r>
                      <a:endParaRPr lang="fi-FI" sz="1400" dirty="0">
                        <a:solidFill>
                          <a:schemeClr val="tx2"/>
                        </a:solidFill>
                        <a:effectLst/>
                      </a:endParaRPr>
                    </a:p>
                    <a:p>
                      <a:pPr rtl="0"/>
                      <a:r>
                        <a:rPr lang="en-gb" sz="1400">
                          <a:solidFill>
                            <a:schemeClr val="tx2"/>
                          </a:solidFill>
                          <a:effectLst/>
                        </a:rPr>
                        <a:t> </a:t>
                      </a:r>
                      <a:endParaRPr lang="fi-FI" sz="11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rtl="0"/>
                      <a:r>
                        <a:rPr lang="en-gb" sz="1100">
                          <a:solidFill>
                            <a:schemeClr val="tx2"/>
                          </a:solidFill>
                          <a:effectLst/>
                        </a:rPr>
                        <a:t> </a:t>
                      </a:r>
                      <a:r>
                        <a:rPr lang="en-gb" sz="1800" i="1" kern="1200">
                          <a:solidFill>
                            <a:schemeClr val="dk1"/>
                          </a:solidFill>
                          <a:effectLst/>
                          <a:latin typeface="Aptos" panose="02110004020202020204"/>
                          <a:ea typeface="+mn-ea"/>
                          <a:cs typeface="+mn-cs"/>
                        </a:rPr>
                        <a:t>For example: there will be a total of at least X new people in research groups by the end of Phase 1 of the project, of whom at least Y will be at postdoctoral level. Baseline in winter 2026: a total of Z people in research groups.</a:t>
                      </a:r>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38138205"/>
                  </a:ext>
                </a:extLst>
              </a:tr>
              <a:tr h="899084">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1800">
                          <a:solidFill>
                            <a:schemeClr val="tx2"/>
                          </a:solidFill>
                          <a:effectLst/>
                        </a:rPr>
                        <a:t>Progress towards the mission during the first phase, i.e. the realisation of the project in accordance with the roadmap and the project plan</a:t>
                      </a:r>
                      <a:endParaRPr lang="fi-FI" sz="1400" dirty="0">
                        <a:solidFill>
                          <a:schemeClr val="tx2"/>
                        </a:solidFill>
                        <a:effectLst/>
                      </a:endParaRPr>
                    </a:p>
                    <a:p>
                      <a:pPr rtl="0"/>
                      <a:r>
                        <a:rPr lang="en-gb" sz="1800">
                          <a:solidFill>
                            <a:schemeClr val="tx2"/>
                          </a:solidFill>
                          <a:effectLst/>
                        </a:rPr>
                        <a:t> </a:t>
                      </a:r>
                      <a:endParaRPr lang="fi-FI" sz="14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rtl="0"/>
                      <a:r>
                        <a:rPr lang="en-gb" sz="1100">
                          <a:solidFill>
                            <a:schemeClr val="tx2"/>
                          </a:solidFill>
                          <a:effectLst/>
                        </a:rPr>
                        <a:t> </a:t>
                      </a:r>
                      <a:r>
                        <a:rPr lang="en-gb" sz="1800" i="1" kern="1200">
                          <a:solidFill>
                            <a:schemeClr val="dk1"/>
                          </a:solidFill>
                          <a:effectLst/>
                          <a:latin typeface="Aptos" panose="02110004020202020204"/>
                          <a:ea typeface="+mn-ea"/>
                          <a:cs typeface="+mn-cs"/>
                        </a:rPr>
                        <a:t>Achieving the most important project results and how to verify them in 3–5 bullet points.</a:t>
                      </a:r>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97485354"/>
                  </a:ext>
                </a:extLst>
              </a:tr>
              <a:tr h="1040731">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1800">
                          <a:solidFill>
                            <a:schemeClr val="tx2"/>
                          </a:solidFill>
                          <a:effectLst/>
                        </a:rPr>
                        <a:t>Identification of utilisation pathways and evidence of stakeholder commitment to the second phase of the research</a:t>
                      </a:r>
                      <a:endParaRPr lang="fi-FI" sz="1400" dirty="0">
                        <a:solidFill>
                          <a:schemeClr val="tx2"/>
                        </a:solidFill>
                        <a:effectLst/>
                      </a:endParaRPr>
                    </a:p>
                    <a:p>
                      <a:pPr rtl="0"/>
                      <a:r>
                        <a:rPr lang="en-gb" sz="1400">
                          <a:solidFill>
                            <a:schemeClr val="tx2"/>
                          </a:solidFill>
                          <a:effectLst/>
                        </a:rPr>
                        <a:t> </a:t>
                      </a:r>
                      <a:endParaRPr lang="fi-FI" sz="11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rtl="0"/>
                      <a:r>
                        <a:rPr lang="en-gb" sz="1100">
                          <a:solidFill>
                            <a:schemeClr val="tx2"/>
                          </a:solidFill>
                          <a:effectLst/>
                        </a:rPr>
                        <a:t> </a:t>
                      </a:r>
                      <a:r>
                        <a:rPr lang="en-gb" sz="1800" i="1" kern="1200">
                          <a:solidFill>
                            <a:schemeClr val="dk1"/>
                          </a:solidFill>
                          <a:effectLst/>
                          <a:latin typeface="Aptos" panose="02110004020202020204"/>
                          <a:ea typeface="+mn-ea"/>
                          <a:cs typeface="+mn-cs"/>
                        </a:rPr>
                        <a:t>For example: At least X companies committed as partners for the second phase of the project; at least Y PoCs with companies; at least Z invention disclosures</a:t>
                      </a:r>
                      <a:endParaRPr lang="fi-FI" sz="1800" kern="1200" dirty="0">
                        <a:solidFill>
                          <a:schemeClr val="dk1"/>
                        </a:solidFill>
                        <a:effectLst/>
                        <a:latin typeface="Aptos" panose="02110004020202020204"/>
                        <a:ea typeface="+mn-ea"/>
                        <a:cs typeface="+mn-cs"/>
                      </a:endParaRPr>
                    </a:p>
                    <a:p>
                      <a:pPr rtl="0"/>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43095631"/>
                  </a:ext>
                </a:extLst>
              </a:tr>
              <a:tr h="84584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1800">
                          <a:solidFill>
                            <a:schemeClr val="tx2"/>
                          </a:solidFill>
                          <a:effectLst/>
                        </a:rPr>
                        <a:t>Optional indicator</a:t>
                      </a:r>
                      <a:endParaRPr lang="fi-FI" sz="1400" dirty="0">
                        <a:solidFill>
                          <a:schemeClr val="tx2"/>
                        </a:solidFill>
                        <a:effectLst/>
                      </a:endParaRPr>
                    </a:p>
                    <a:p>
                      <a:pPr rtl="0"/>
                      <a:r>
                        <a:rPr lang="en-gb" sz="1800">
                          <a:solidFill>
                            <a:schemeClr val="tx2"/>
                          </a:solidFill>
                          <a:effectLst/>
                        </a:rPr>
                        <a:t> </a:t>
                      </a:r>
                      <a:endParaRPr lang="fi-FI" sz="14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rtl="0"/>
                      <a:r>
                        <a:rPr lang="en-gb" sz="1100">
                          <a:solidFill>
                            <a:schemeClr val="tx2"/>
                          </a:solidFill>
                          <a:effectLst/>
                        </a:rPr>
                        <a:t> </a:t>
                      </a:r>
                      <a:r>
                        <a:rPr lang="en-gb" sz="1800" i="1" kern="1200">
                          <a:solidFill>
                            <a:schemeClr val="dk1"/>
                          </a:solidFill>
                          <a:effectLst/>
                          <a:latin typeface="Aptos" panose="02110004020202020204"/>
                          <a:ea typeface="+mn-ea"/>
                          <a:cs typeface="+mn-cs"/>
                        </a:rPr>
                        <a:t>For example: at least X peer-reviewed scientific publications published or under review; at least Y international funding applications</a:t>
                      </a:r>
                      <a:endParaRPr lang="fi-FI" sz="1000" dirty="0">
                        <a:solidFill>
                          <a:schemeClr val="tx2"/>
                        </a:solidFill>
                        <a:effectLst/>
                      </a:endParaRPr>
                    </a:p>
                    <a:p>
                      <a:pPr rtl="0"/>
                      <a:r>
                        <a:rPr lang="en-gb" sz="1100">
                          <a:solidFill>
                            <a:schemeClr val="tx2"/>
                          </a:solidFill>
                          <a:effectLst/>
                        </a:rPr>
                        <a:t> </a:t>
                      </a:r>
                      <a:endParaRPr lang="fi-FI" dirty="0">
                        <a:solidFill>
                          <a:schemeClr val="tx2"/>
                        </a:solidFill>
                      </a:endParaRPr>
                    </a:p>
                  </a:txBody>
                  <a:tcPr marL="68580" marR="68580" marT="0" marB="0"/>
                </a:tc>
                <a:extLst>
                  <a:ext uri="{0D108BD9-81ED-4DB2-BD59-A6C34878D82A}">
                    <a16:rowId xmlns:a16="http://schemas.microsoft.com/office/drawing/2014/main" val="3178587372"/>
                  </a:ext>
                </a:extLst>
              </a:tr>
            </a:tbl>
          </a:graphicData>
        </a:graphic>
      </p:graphicFrame>
    </p:spTree>
    <p:extLst>
      <p:ext uri="{BB962C8B-B14F-4D97-AF65-F5344CB8AC3E}">
        <p14:creationId xmlns:p14="http://schemas.microsoft.com/office/powerpoint/2010/main" val="72638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C94C-20B4-4ABF-21B7-AA876A0B0083}"/>
              </a:ext>
            </a:extLst>
          </p:cNvPr>
          <p:cNvSpPr>
            <a:spLocks noGrp="1"/>
          </p:cNvSpPr>
          <p:nvPr>
            <p:ph type="title"/>
          </p:nvPr>
        </p:nvSpPr>
        <p:spPr/>
        <p:txBody>
          <a:bodyPr rtlCol="0"/>
          <a:lstStyle/>
          <a:p>
            <a:pPr rtl="0"/>
            <a:r>
              <a:rPr lang="en-gb"/>
              <a:t>5. Team and Project Management</a:t>
            </a:r>
          </a:p>
        </p:txBody>
      </p:sp>
      <p:sp>
        <p:nvSpPr>
          <p:cNvPr id="3" name="Content Placeholder 2">
            <a:extLst>
              <a:ext uri="{FF2B5EF4-FFF2-40B4-BE49-F238E27FC236}">
                <a16:creationId xmlns:a16="http://schemas.microsoft.com/office/drawing/2014/main" id="{FB7594EE-5293-2B70-81DB-6C2F7A1FF5FF}"/>
              </a:ext>
            </a:extLst>
          </p:cNvPr>
          <p:cNvSpPr>
            <a:spLocks noGrp="1"/>
          </p:cNvSpPr>
          <p:nvPr>
            <p:ph idx="1"/>
          </p:nvPr>
        </p:nvSpPr>
        <p:spPr/>
        <p:txBody>
          <a:bodyPr rtlCol="0"/>
          <a:lstStyle/>
          <a:p>
            <a:pPr rtl="0"/>
            <a:endParaRPr lang="fi-FI" sz="1800" dirty="0"/>
          </a:p>
          <a:p>
            <a:pPr rtl="0"/>
            <a:r>
              <a:rPr lang="en-gb"/>
              <a:t>Describe the resources, capabilities and versatility of the project team. Describe the level of expertise of the research group compared to international standards. Describe the research team’s most important national and international networks</a:t>
            </a:r>
          </a:p>
          <a:p>
            <a:pPr rtl="0"/>
            <a:r>
              <a:rPr lang="en-gb"/>
              <a:t>Describe the project manager’s capabilities and experience</a:t>
            </a:r>
          </a:p>
          <a:p>
            <a:pPr marL="0" indent="0" rtl="0">
              <a:buNone/>
            </a:pPr>
            <a:endParaRPr lang="fi-FI" dirty="0"/>
          </a:p>
        </p:txBody>
      </p:sp>
    </p:spTree>
    <p:extLst>
      <p:ext uri="{BB962C8B-B14F-4D97-AF65-F5344CB8AC3E}">
        <p14:creationId xmlns:p14="http://schemas.microsoft.com/office/powerpoint/2010/main" val="396255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0F6A-B351-D4F1-6E77-C9B3321E79A9}"/>
              </a:ext>
            </a:extLst>
          </p:cNvPr>
          <p:cNvSpPr>
            <a:spLocks noGrp="1"/>
          </p:cNvSpPr>
          <p:nvPr>
            <p:ph type="title"/>
          </p:nvPr>
        </p:nvSpPr>
        <p:spPr/>
        <p:txBody>
          <a:bodyPr rtlCol="0"/>
          <a:lstStyle/>
          <a:p>
            <a:pPr rtl="0"/>
            <a:r>
              <a:rPr lang="en-gb"/>
              <a:t>6. Project plan and cost estimate</a:t>
            </a:r>
          </a:p>
        </p:txBody>
      </p:sp>
      <p:sp>
        <p:nvSpPr>
          <p:cNvPr id="3" name="Content Placeholder 2">
            <a:extLst>
              <a:ext uri="{FF2B5EF4-FFF2-40B4-BE49-F238E27FC236}">
                <a16:creationId xmlns:a16="http://schemas.microsoft.com/office/drawing/2014/main" id="{F93A8F02-5431-512F-44DD-BFCA38DEE33E}"/>
              </a:ext>
            </a:extLst>
          </p:cNvPr>
          <p:cNvSpPr>
            <a:spLocks noGrp="1"/>
          </p:cNvSpPr>
          <p:nvPr>
            <p:ph idx="1"/>
          </p:nvPr>
        </p:nvSpPr>
        <p:spPr/>
        <p:txBody>
          <a:bodyPr rtlCol="0"/>
          <a:lstStyle/>
          <a:p>
            <a:pPr rtl="0"/>
            <a:r>
              <a:rPr lang="en-gb"/>
              <a:t>A concise description of the project content and the roles of the parties to the application</a:t>
            </a:r>
          </a:p>
          <a:p>
            <a:pPr rtl="0"/>
            <a:r>
              <a:rPr lang="en-gb"/>
              <a:t>Preliminary Cost Estimate</a:t>
            </a:r>
          </a:p>
          <a:p>
            <a:pPr marL="0" indent="0" rtl="0">
              <a:buNone/>
            </a:pPr>
            <a:r>
              <a:rPr lang="en-gb"/>
              <a:t>Focus on the first three years of the project</a:t>
            </a:r>
          </a:p>
        </p:txBody>
      </p:sp>
    </p:spTree>
    <p:extLst>
      <p:ext uri="{BB962C8B-B14F-4D97-AF65-F5344CB8AC3E}">
        <p14:creationId xmlns:p14="http://schemas.microsoft.com/office/powerpoint/2010/main" val="177380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6D71-9A79-F0BB-285B-CBDCFAD82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6A2FE-BDA7-C8BF-D436-79606BFEA3D5}"/>
              </a:ext>
            </a:extLst>
          </p:cNvPr>
          <p:cNvSpPr>
            <a:spLocks noGrp="1"/>
          </p:cNvSpPr>
          <p:nvPr>
            <p:ph type="title"/>
          </p:nvPr>
        </p:nvSpPr>
        <p:spPr/>
        <p:txBody>
          <a:bodyPr rtlCol="0"/>
          <a:lstStyle/>
          <a:p>
            <a:pPr rtl="0"/>
            <a:r>
              <a:rPr lang="en-gb"/>
              <a:t>7. Commitment of applicant organisations</a:t>
            </a:r>
          </a:p>
        </p:txBody>
      </p:sp>
      <p:sp>
        <p:nvSpPr>
          <p:cNvPr id="3" name="Content Placeholder 2">
            <a:extLst>
              <a:ext uri="{FF2B5EF4-FFF2-40B4-BE49-F238E27FC236}">
                <a16:creationId xmlns:a16="http://schemas.microsoft.com/office/drawing/2014/main" id="{266113C0-3ABE-3202-521F-3238BFF8F311}"/>
              </a:ext>
            </a:extLst>
          </p:cNvPr>
          <p:cNvSpPr>
            <a:spLocks noGrp="1"/>
          </p:cNvSpPr>
          <p:nvPr>
            <p:ph idx="1"/>
          </p:nvPr>
        </p:nvSpPr>
        <p:spPr/>
        <p:txBody>
          <a:bodyPr rtlCol="0"/>
          <a:lstStyle/>
          <a:p>
            <a:pPr rtl="0"/>
            <a:endParaRPr lang="fi-FI" sz="1800" dirty="0"/>
          </a:p>
          <a:p>
            <a:pPr rtl="0"/>
            <a:r>
              <a:rPr lang="en-gb"/>
              <a:t>Describe the applicant organisation’s commitment to strengthening its resources and the entire project. </a:t>
            </a:r>
          </a:p>
          <a:p>
            <a:pPr marL="0" indent="0" rtl="0">
              <a:buNone/>
            </a:pPr>
            <a:endParaRPr lang="fi-FI" dirty="0"/>
          </a:p>
        </p:txBody>
      </p:sp>
    </p:spTree>
    <p:extLst>
      <p:ext uri="{BB962C8B-B14F-4D97-AF65-F5344CB8AC3E}">
        <p14:creationId xmlns:p14="http://schemas.microsoft.com/office/powerpoint/2010/main" val="1892087010"/>
      </p:ext>
    </p:extLst>
  </p:cSld>
  <p:clrMapOvr>
    <a:masterClrMapping/>
  </p:clrMapOvr>
</p:sld>
</file>

<file path=ppt/theme/theme1.xml><?xml version="1.0" encoding="utf-8"?>
<a:theme xmlns:a="http://schemas.openxmlformats.org/drawingml/2006/main" name="1_Business Finland">
  <a:themeElements>
    <a:clrScheme name="Business Finland">
      <a:dk1>
        <a:srgbClr val="000000"/>
      </a:dk1>
      <a:lt1>
        <a:srgbClr val="FFFFFF"/>
      </a:lt1>
      <a:dk2>
        <a:srgbClr val="002EA2"/>
      </a:dk2>
      <a:lt2>
        <a:srgbClr val="FFFFFF"/>
      </a:lt2>
      <a:accent1>
        <a:srgbClr val="002EA2"/>
      </a:accent1>
      <a:accent2>
        <a:srgbClr val="19B2FF"/>
      </a:accent2>
      <a:accent3>
        <a:srgbClr val="967DFF"/>
      </a:accent3>
      <a:accent4>
        <a:srgbClr val="C846A5"/>
      </a:accent4>
      <a:accent5>
        <a:srgbClr val="FFAA50"/>
      </a:accent5>
      <a:accent6>
        <a:srgbClr val="7DDC5A"/>
      </a:accent6>
      <a:hlink>
        <a:srgbClr val="739BFF"/>
      </a:hlink>
      <a:folHlink>
        <a:srgbClr val="2E69FF"/>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 16-9 2021" id="{116C0891-B64C-4DD4-A27D-07B42D73B10C}" vid="{88406AB1-E7AE-4B57-9A2A-8ECB8932CAE5}"/>
    </a:ext>
  </a:extLst>
</a:theme>
</file>

<file path=ppt/theme/theme2.xml><?xml version="1.0" encoding="utf-8"?>
<a:theme xmlns:a="http://schemas.openxmlformats.org/drawingml/2006/main" name="Business Finland">
  <a:themeElements>
    <a:clrScheme name="BF Colors 2020">
      <a:dk1>
        <a:srgbClr val="002EA2"/>
      </a:dk1>
      <a:lt1>
        <a:srgbClr val="FFFFFF"/>
      </a:lt1>
      <a:dk2>
        <a:srgbClr val="000000"/>
      </a:dk2>
      <a:lt2>
        <a:srgbClr val="FFFFFF"/>
      </a:lt2>
      <a:accent1>
        <a:srgbClr val="002EA2"/>
      </a:accent1>
      <a:accent2>
        <a:srgbClr val="19B2FF"/>
      </a:accent2>
      <a:accent3>
        <a:srgbClr val="7DDC5A"/>
      </a:accent3>
      <a:accent4>
        <a:srgbClr val="C846A5"/>
      </a:accent4>
      <a:accent5>
        <a:srgbClr val="967DFF"/>
      </a:accent5>
      <a:accent6>
        <a:srgbClr val="FFAA50"/>
      </a:accent6>
      <a:hlink>
        <a:srgbClr val="2E69FF"/>
      </a:hlink>
      <a:folHlink>
        <a:srgbClr val="7030A0"/>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_16-9" id="{F57D8C7C-655D-410E-9E1A-CABBA0E5207D}" vid="{A7B138A4-C4C8-4D48-A6F8-F0DAEFD08F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560</TotalTime>
  <Words>745</Words>
  <Application>Microsoft Office PowerPoint</Application>
  <PresentationFormat>Widescreen</PresentationFormat>
  <Paragraphs>60</Paragraphs>
  <Slides>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Aptos</vt:lpstr>
      <vt:lpstr>Arial</vt:lpstr>
      <vt:lpstr>Calibri</vt:lpstr>
      <vt:lpstr>Tahoma</vt:lpstr>
      <vt:lpstr>Wingdings</vt:lpstr>
      <vt:lpstr>1_Business Finland</vt:lpstr>
      <vt:lpstr>Business Finland</vt:lpstr>
      <vt:lpstr>PowerPoint Presentation</vt:lpstr>
      <vt:lpstr>1. Mission and Situational picture</vt:lpstr>
      <vt:lpstr>2. Visualized Roadmap for 2020–2035</vt:lpstr>
      <vt:lpstr>3. Impact</vt:lpstr>
      <vt:lpstr>4. Indicators set for the first project phase</vt:lpstr>
      <vt:lpstr>5. Team and Project Management</vt:lpstr>
      <vt:lpstr>6. Project plan and cost estimate</vt:lpstr>
      <vt:lpstr>7. Commitment of applicant organisations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Wikman</dc:creator>
  <cp:lastModifiedBy>Virpi Mikkonen</cp:lastModifiedBy>
  <cp:revision>22</cp:revision>
  <dcterms:created xsi:type="dcterms:W3CDTF">2025-01-22T08:35:54Z</dcterms:created>
  <dcterms:modified xsi:type="dcterms:W3CDTF">2025-08-26T09:11:43Z</dcterms:modified>
</cp:coreProperties>
</file>