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7"/>
  </p:notesMasterIdLst>
  <p:sldIdLst>
    <p:sldId id="256" r:id="rId2"/>
    <p:sldId id="258" r:id="rId3"/>
    <p:sldId id="794" r:id="rId4"/>
    <p:sldId id="765" r:id="rId5"/>
    <p:sldId id="260" r:id="rId6"/>
    <p:sldId id="780" r:id="rId7"/>
    <p:sldId id="763" r:id="rId8"/>
    <p:sldId id="778" r:id="rId9"/>
    <p:sldId id="772" r:id="rId10"/>
    <p:sldId id="782" r:id="rId11"/>
    <p:sldId id="783" r:id="rId12"/>
    <p:sldId id="775" r:id="rId13"/>
    <p:sldId id="776" r:id="rId14"/>
    <p:sldId id="777" r:id="rId15"/>
    <p:sldId id="789" r:id="rId16"/>
    <p:sldId id="790" r:id="rId17"/>
    <p:sldId id="791" r:id="rId18"/>
    <p:sldId id="784" r:id="rId19"/>
    <p:sldId id="792" r:id="rId20"/>
    <p:sldId id="785" r:id="rId21"/>
    <p:sldId id="786" r:id="rId22"/>
    <p:sldId id="787" r:id="rId23"/>
    <p:sldId id="788" r:id="rId24"/>
    <p:sldId id="795" r:id="rId25"/>
    <p:sldId id="259" r:id="rId2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A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E6B267-330A-4638-ABAA-B3F3305014A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4899B7-8B35-4924-8A28-85D7F9A057EC}">
      <dgm:prSet phldrT="[Text]" custT="1"/>
      <dgm:spPr/>
      <dgm:t>
        <a:bodyPr/>
        <a:lstStyle/>
        <a:p>
          <a:r>
            <a:rPr lang="en-US" sz="2800" b="0" dirty="0" err="1"/>
            <a:t>Kenelle</a:t>
          </a:r>
          <a:endParaRPr lang="en-US" sz="2800" b="0" dirty="0"/>
        </a:p>
      </dgm:t>
    </dgm:pt>
    <dgm:pt modelId="{D0A40637-F7BA-4228-993E-1DBEF3AA475C}" type="parTrans" cxnId="{9D79F94A-4C86-45C0-B75C-31FC20C49104}">
      <dgm:prSet/>
      <dgm:spPr/>
      <dgm:t>
        <a:bodyPr/>
        <a:lstStyle/>
        <a:p>
          <a:endParaRPr lang="en-US"/>
        </a:p>
      </dgm:t>
    </dgm:pt>
    <dgm:pt modelId="{D6BF1D0A-1AB2-4D13-87AA-5E08584B91F0}" type="sibTrans" cxnId="{9D79F94A-4C86-45C0-B75C-31FC20C49104}">
      <dgm:prSet/>
      <dgm:spPr/>
      <dgm:t>
        <a:bodyPr/>
        <a:lstStyle/>
        <a:p>
          <a:endParaRPr lang="en-US"/>
        </a:p>
      </dgm:t>
    </dgm:pt>
    <dgm:pt modelId="{E4712074-0E81-47E2-8B33-AC123F394D97}">
      <dgm:prSet phldrT="[Text]"/>
      <dgm:spPr/>
      <dgm:t>
        <a:bodyPr/>
        <a:lstStyle/>
        <a:p>
          <a:r>
            <a:rPr lang="fi-FI" b="0" i="0" dirty="0"/>
            <a:t>Suomeen rekisteröidyille yrityksille. </a:t>
          </a:r>
          <a:endParaRPr lang="en-US"/>
        </a:p>
      </dgm:t>
    </dgm:pt>
    <dgm:pt modelId="{93C70B3B-81FD-4ACC-B726-8A66FB0C9B07}" type="parTrans" cxnId="{22005C81-C1F7-4ED6-A049-90ADCDC18101}">
      <dgm:prSet/>
      <dgm:spPr/>
      <dgm:t>
        <a:bodyPr/>
        <a:lstStyle/>
        <a:p>
          <a:endParaRPr lang="en-US"/>
        </a:p>
      </dgm:t>
    </dgm:pt>
    <dgm:pt modelId="{8828F906-DA38-4923-9ADC-EC70677CF6E1}" type="sibTrans" cxnId="{22005C81-C1F7-4ED6-A049-90ADCDC18101}">
      <dgm:prSet/>
      <dgm:spPr/>
      <dgm:t>
        <a:bodyPr/>
        <a:lstStyle/>
        <a:p>
          <a:endParaRPr lang="en-US"/>
        </a:p>
      </dgm:t>
    </dgm:pt>
    <dgm:pt modelId="{04543544-7142-4D1A-BA89-00B5A887A330}">
      <dgm:prSet phldrT="[Text]" custT="1"/>
      <dgm:spPr/>
      <dgm:t>
        <a:bodyPr/>
        <a:lstStyle/>
        <a:p>
          <a:r>
            <a:rPr lang="en-US" sz="2800" dirty="0" err="1"/>
            <a:t>Mitä</a:t>
          </a:r>
          <a:r>
            <a:rPr lang="en-US" sz="2800" dirty="0"/>
            <a:t> </a:t>
          </a:r>
          <a:r>
            <a:rPr lang="en-US" sz="2800" dirty="0" err="1"/>
            <a:t>rahoitetaan</a:t>
          </a:r>
          <a:endParaRPr lang="en-US" sz="2800" dirty="0"/>
        </a:p>
      </dgm:t>
    </dgm:pt>
    <dgm:pt modelId="{2EE7A1E0-03EE-4F41-9C22-0F1BD7379D3F}" type="parTrans" cxnId="{C8A6E26A-16D8-4BCC-ABD7-28293E476A3D}">
      <dgm:prSet/>
      <dgm:spPr/>
      <dgm:t>
        <a:bodyPr/>
        <a:lstStyle/>
        <a:p>
          <a:endParaRPr lang="en-US"/>
        </a:p>
      </dgm:t>
    </dgm:pt>
    <dgm:pt modelId="{C0D5F217-3A75-4830-9B55-27B03D67A830}" type="sibTrans" cxnId="{C8A6E26A-16D8-4BCC-ABD7-28293E476A3D}">
      <dgm:prSet/>
      <dgm:spPr/>
      <dgm:t>
        <a:bodyPr/>
        <a:lstStyle/>
        <a:p>
          <a:endParaRPr lang="en-US"/>
        </a:p>
      </dgm:t>
    </dgm:pt>
    <dgm:pt modelId="{6EE2CFB4-DEE9-42E2-A11B-B1784DB96E13}">
      <dgm:prSet phldrT="[Text]"/>
      <dgm:spPr/>
      <dgm:t>
        <a:bodyPr/>
        <a:lstStyle/>
        <a:p>
          <a:r>
            <a:rPr lang="fi-FI" sz="1100" b="0" i="0" kern="1200" dirty="0"/>
            <a:t>Tavoitteena on lisätä sivuvirtojen ja eri materiaalien uudelleenkäyttöä ja jätevirtojen kierrätystä eri arvoketjuissa</a:t>
          </a:r>
          <a:endParaRPr lang="en-US" sz="1100" kern="1200"/>
        </a:p>
      </dgm:t>
    </dgm:pt>
    <dgm:pt modelId="{7E4EDC0E-C96A-472F-A73A-C5AD7C42396C}" type="parTrans" cxnId="{4CAE4CB4-06C4-43E3-ACB1-F5022651D378}">
      <dgm:prSet/>
      <dgm:spPr/>
      <dgm:t>
        <a:bodyPr/>
        <a:lstStyle/>
        <a:p>
          <a:endParaRPr lang="en-US"/>
        </a:p>
      </dgm:t>
    </dgm:pt>
    <dgm:pt modelId="{BDE9A46D-CA77-490D-B259-52F90B49CFD7}" type="sibTrans" cxnId="{4CAE4CB4-06C4-43E3-ACB1-F5022651D378}">
      <dgm:prSet/>
      <dgm:spPr/>
      <dgm:t>
        <a:bodyPr/>
        <a:lstStyle/>
        <a:p>
          <a:endParaRPr lang="en-US"/>
        </a:p>
      </dgm:t>
    </dgm:pt>
    <dgm:pt modelId="{332D884A-6B81-417B-93D1-1A5F590D3AA7}">
      <dgm:prSet phldrT="[Text]" custT="1"/>
      <dgm:spPr/>
      <dgm:t>
        <a:bodyPr/>
        <a:lstStyle/>
        <a:p>
          <a:r>
            <a:rPr lang="en-US" sz="2800" dirty="0" err="1"/>
            <a:t>Rahoitus</a:t>
          </a:r>
          <a:endParaRPr lang="en-US" sz="2800" dirty="0"/>
        </a:p>
      </dgm:t>
    </dgm:pt>
    <dgm:pt modelId="{44E022CE-6E5E-498C-80E1-5C89D3A48C60}" type="parTrans" cxnId="{308A82E2-6C15-47AE-9D15-11C61A906B22}">
      <dgm:prSet/>
      <dgm:spPr/>
      <dgm:t>
        <a:bodyPr/>
        <a:lstStyle/>
        <a:p>
          <a:endParaRPr lang="en-US"/>
        </a:p>
      </dgm:t>
    </dgm:pt>
    <dgm:pt modelId="{CA439FBC-CE53-489A-84EE-6877C124FC9A}" type="sibTrans" cxnId="{308A82E2-6C15-47AE-9D15-11C61A906B22}">
      <dgm:prSet/>
      <dgm:spPr/>
      <dgm:t>
        <a:bodyPr/>
        <a:lstStyle/>
        <a:p>
          <a:endParaRPr lang="en-US"/>
        </a:p>
      </dgm:t>
    </dgm:pt>
    <dgm:pt modelId="{0D7C0532-25E3-42E3-8F91-34E5EDAB2C60}">
      <dgm:prSet phldrT="[Text]"/>
      <dgm:spPr/>
      <dgm:t>
        <a:bodyPr/>
        <a:lstStyle/>
        <a:p>
          <a:r>
            <a:rPr lang="fi-FI" b="1" dirty="0"/>
            <a:t>Investointiavustusta</a:t>
          </a:r>
          <a:r>
            <a:rPr lang="fi-FI" dirty="0"/>
            <a:t> voi hakea kun rahoitettava kohde tulee hakijan kaupalliseen tuotantokäyttöön. Enimmäistukitasot: </a:t>
          </a:r>
          <a:br>
            <a:rPr lang="fi-FI" dirty="0"/>
          </a:br>
          <a:r>
            <a:rPr lang="fi-FI" dirty="0"/>
            <a:t> </a:t>
          </a:r>
          <a:endParaRPr lang="en-US"/>
        </a:p>
      </dgm:t>
    </dgm:pt>
    <dgm:pt modelId="{8BE2208A-D440-4EA7-9718-BE5E889465EB}" type="parTrans" cxnId="{D589C095-74F3-49F6-9177-D79923FEC936}">
      <dgm:prSet/>
      <dgm:spPr/>
      <dgm:t>
        <a:bodyPr/>
        <a:lstStyle/>
        <a:p>
          <a:endParaRPr lang="en-US"/>
        </a:p>
      </dgm:t>
    </dgm:pt>
    <dgm:pt modelId="{F2725459-AB27-4418-B649-7383EEA13E52}" type="sibTrans" cxnId="{D589C095-74F3-49F6-9177-D79923FEC936}">
      <dgm:prSet/>
      <dgm:spPr/>
      <dgm:t>
        <a:bodyPr/>
        <a:lstStyle/>
        <a:p>
          <a:endParaRPr lang="en-US"/>
        </a:p>
      </dgm:t>
    </dgm:pt>
    <dgm:pt modelId="{5A9C1E9D-F6E2-4CF5-AA40-7540D53589F5}">
      <dgm:prSet phldrT="[Text]"/>
      <dgm:spPr/>
      <dgm:t>
        <a:bodyPr/>
        <a:lstStyle/>
        <a:p>
          <a:endParaRPr lang="en-US"/>
        </a:p>
      </dgm:t>
    </dgm:pt>
    <dgm:pt modelId="{AF4D2A88-3F01-423B-A236-0FEBD0255AC6}" type="parTrans" cxnId="{C3E4B2A9-4746-4EF8-A6E8-BCF33238AB10}">
      <dgm:prSet/>
      <dgm:spPr/>
      <dgm:t>
        <a:bodyPr/>
        <a:lstStyle/>
        <a:p>
          <a:endParaRPr lang="en-US"/>
        </a:p>
      </dgm:t>
    </dgm:pt>
    <dgm:pt modelId="{40889BE3-6797-40DE-8DB4-612F749E138A}" type="sibTrans" cxnId="{C3E4B2A9-4746-4EF8-A6E8-BCF33238AB10}">
      <dgm:prSet/>
      <dgm:spPr/>
      <dgm:t>
        <a:bodyPr/>
        <a:lstStyle/>
        <a:p>
          <a:endParaRPr lang="en-US"/>
        </a:p>
      </dgm:t>
    </dgm:pt>
    <dgm:pt modelId="{A90EDA19-0F35-4E3D-8F09-87917CE7E925}">
      <dgm:prSet/>
      <dgm:spPr/>
      <dgm:t>
        <a:bodyPr/>
        <a:lstStyle/>
        <a:p>
          <a:r>
            <a:rPr lang="fi-FI" dirty="0"/>
            <a:t>Pk-yritykset 45 % *</a:t>
          </a:r>
          <a:endParaRPr lang="en-US" dirty="0"/>
        </a:p>
      </dgm:t>
    </dgm:pt>
    <dgm:pt modelId="{6B94381C-0BED-4808-B619-BB614F800DD6}" type="parTrans" cxnId="{3341F6BF-086A-4AE1-B25D-F429395C5DAB}">
      <dgm:prSet/>
      <dgm:spPr/>
      <dgm:t>
        <a:bodyPr/>
        <a:lstStyle/>
        <a:p>
          <a:endParaRPr lang="en-US"/>
        </a:p>
      </dgm:t>
    </dgm:pt>
    <dgm:pt modelId="{A866A4C3-502C-433C-9E81-50F036DFD768}" type="sibTrans" cxnId="{3341F6BF-086A-4AE1-B25D-F429395C5DAB}">
      <dgm:prSet/>
      <dgm:spPr/>
      <dgm:t>
        <a:bodyPr/>
        <a:lstStyle/>
        <a:p>
          <a:endParaRPr lang="en-US"/>
        </a:p>
      </dgm:t>
    </dgm:pt>
    <dgm:pt modelId="{A52C741E-C73E-4E9A-AF71-4F1FD3882400}">
      <dgm:prSet/>
      <dgm:spPr/>
      <dgm:t>
        <a:bodyPr/>
        <a:lstStyle/>
        <a:p>
          <a:r>
            <a:rPr lang="fi-FI" dirty="0"/>
            <a:t>Suuret yritykset, ml. </a:t>
          </a:r>
          <a:r>
            <a:rPr lang="fi-FI" dirty="0" err="1"/>
            <a:t>Midcap</a:t>
          </a:r>
          <a:r>
            <a:rPr lang="fi-FI" dirty="0"/>
            <a:t>, 35 %*</a:t>
          </a:r>
          <a:br>
            <a:rPr lang="fi-FI" dirty="0"/>
          </a:br>
          <a:endParaRPr lang="en-US" dirty="0"/>
        </a:p>
      </dgm:t>
    </dgm:pt>
    <dgm:pt modelId="{62D7772F-8FA4-4B4E-8CD0-BD05BEB78A5B}" type="parTrans" cxnId="{7705E56F-6DE1-42C6-BA2A-A047F6D2C333}">
      <dgm:prSet/>
      <dgm:spPr/>
      <dgm:t>
        <a:bodyPr/>
        <a:lstStyle/>
        <a:p>
          <a:endParaRPr lang="en-US"/>
        </a:p>
      </dgm:t>
    </dgm:pt>
    <dgm:pt modelId="{4E490A63-1129-4BEF-B583-22C9CCC76857}" type="sibTrans" cxnId="{7705E56F-6DE1-42C6-BA2A-A047F6D2C333}">
      <dgm:prSet/>
      <dgm:spPr/>
      <dgm:t>
        <a:bodyPr/>
        <a:lstStyle/>
        <a:p>
          <a:endParaRPr lang="en-US"/>
        </a:p>
      </dgm:t>
    </dgm:pt>
    <dgm:pt modelId="{C32B9083-F406-4A0E-8C1A-9E46734D77CF}">
      <dgm:prSet phldrT="[Text]"/>
      <dgm:spPr/>
      <dgm:t>
        <a:bodyPr/>
        <a:lstStyle/>
        <a:p>
          <a:r>
            <a:rPr lang="fi-FI" sz="1100" kern="1200" dirty="0"/>
            <a:t>Biotalouden sivuvirtojen  uudelleenkäytön ja jätevirtojen kierrätyksen </a:t>
          </a:r>
          <a:r>
            <a:rPr lang="fi-FI" sz="1100" b="1" kern="1200" dirty="0"/>
            <a:t>investointihankkeisiin</a:t>
          </a:r>
          <a:endParaRPr lang="en-US" sz="1100" strike="sngStrike" kern="1200" dirty="0">
            <a:solidFill>
              <a:srgbClr val="FF0000"/>
            </a:solidFill>
          </a:endParaRPr>
        </a:p>
      </dgm:t>
    </dgm:pt>
    <dgm:pt modelId="{C2C46ED4-F8BF-4185-976F-76CB48E1959B}" type="parTrans" cxnId="{3C3D2EFD-461E-4D38-8C2B-A30C779D3DB3}">
      <dgm:prSet/>
      <dgm:spPr/>
      <dgm:t>
        <a:bodyPr/>
        <a:lstStyle/>
        <a:p>
          <a:endParaRPr lang="en-US"/>
        </a:p>
      </dgm:t>
    </dgm:pt>
    <dgm:pt modelId="{C0C7AD76-AC2C-422C-B93F-F7DC93C7B189}" type="sibTrans" cxnId="{3C3D2EFD-461E-4D38-8C2B-A30C779D3DB3}">
      <dgm:prSet/>
      <dgm:spPr/>
      <dgm:t>
        <a:bodyPr/>
        <a:lstStyle/>
        <a:p>
          <a:endParaRPr lang="en-US"/>
        </a:p>
      </dgm:t>
    </dgm:pt>
    <dgm:pt modelId="{78AB13AC-3F0C-4405-B596-C4D5BE575F4F}">
      <dgm:prSet phldrT="[Text]"/>
      <dgm:spPr/>
      <dgm:t>
        <a:bodyPr/>
        <a:lstStyle/>
        <a:p>
          <a:r>
            <a:rPr lang="en-US" b="0" i="0"/>
            <a:t>Yrityksellä tulee olla taloudelliset edellytykset investoinnin omarahoitusosuuden kattamiseen sekä jatkuvaan </a:t>
          </a:r>
          <a:r>
            <a:rPr lang="en-US" b="0" i="0">
              <a:solidFill>
                <a:schemeClr val="tx1"/>
              </a:solidFill>
            </a:rPr>
            <a:t>taloudelliseen liiketoimintaan. </a:t>
          </a:r>
          <a:endParaRPr lang="en-US">
            <a:solidFill>
              <a:schemeClr val="tx1"/>
            </a:solidFill>
          </a:endParaRPr>
        </a:p>
      </dgm:t>
    </dgm:pt>
    <dgm:pt modelId="{BA85D1C0-18A9-42E1-A6FF-E0E60F4049F8}" type="parTrans" cxnId="{D73A0F88-B25E-4CF2-99C4-50516F5794F8}">
      <dgm:prSet/>
      <dgm:spPr/>
      <dgm:t>
        <a:bodyPr/>
        <a:lstStyle/>
        <a:p>
          <a:endParaRPr lang="en-US"/>
        </a:p>
      </dgm:t>
    </dgm:pt>
    <dgm:pt modelId="{96710B0A-FD61-4170-A0A4-A095DC7657BC}" type="sibTrans" cxnId="{D73A0F88-B25E-4CF2-99C4-50516F5794F8}">
      <dgm:prSet/>
      <dgm:spPr/>
      <dgm:t>
        <a:bodyPr/>
        <a:lstStyle/>
        <a:p>
          <a:endParaRPr lang="en-US"/>
        </a:p>
      </dgm:t>
    </dgm:pt>
    <dgm:pt modelId="{784DDBEC-8451-45C8-B612-EEA54959A5B7}">
      <dgm:prSet phldrT="[Text]"/>
      <dgm:spPr/>
      <dgm:t>
        <a:bodyPr/>
        <a:lstStyle/>
        <a:p>
          <a:r>
            <a:rPr lang="fi-FI" b="1" i="0" dirty="0">
              <a:solidFill>
                <a:schemeClr val="tx1"/>
              </a:solidFill>
            </a:rPr>
            <a:t>Suomeen tehtäviin </a:t>
          </a:r>
          <a:r>
            <a:rPr lang="fi-FI" b="1"/>
            <a:t>investointihankkeisiin</a:t>
          </a:r>
          <a:r>
            <a:rPr lang="fi-FI" b="0" i="0" dirty="0">
              <a:solidFill>
                <a:schemeClr val="tx1"/>
              </a:solidFill>
            </a:rPr>
            <a:t>, jotka lisäävät sivuvirtojen/materiaalien uudelleenkäyttöä ja jätevirtojen kierrätystä nykyisen teknisen kehitystason ja/tai EU:n normit ylittävillä ratkaisuilla. </a:t>
          </a:r>
          <a:br>
            <a:rPr lang="fi-FI" b="0" i="0" dirty="0">
              <a:solidFill>
                <a:schemeClr val="accent2">
                  <a:lumMod val="75000"/>
                </a:schemeClr>
              </a:solidFill>
            </a:rPr>
          </a:br>
          <a:endParaRPr lang="en-US">
            <a:solidFill>
              <a:schemeClr val="accent2">
                <a:lumMod val="75000"/>
              </a:schemeClr>
            </a:solidFill>
          </a:endParaRPr>
        </a:p>
      </dgm:t>
    </dgm:pt>
    <dgm:pt modelId="{CD3AFF82-DB01-4A8C-A3AE-2E045B6BDFD2}" type="parTrans" cxnId="{BAAB8E18-0BA2-41CB-BA92-FC0C8EF153A8}">
      <dgm:prSet/>
      <dgm:spPr/>
      <dgm:t>
        <a:bodyPr/>
        <a:lstStyle/>
        <a:p>
          <a:endParaRPr lang="en-US"/>
        </a:p>
      </dgm:t>
    </dgm:pt>
    <dgm:pt modelId="{08A74052-89B7-4351-9C19-300A24A369BC}" type="sibTrans" cxnId="{BAAB8E18-0BA2-41CB-BA92-FC0C8EF153A8}">
      <dgm:prSet/>
      <dgm:spPr/>
      <dgm:t>
        <a:bodyPr/>
        <a:lstStyle/>
        <a:p>
          <a:endParaRPr lang="en-US"/>
        </a:p>
      </dgm:t>
    </dgm:pt>
    <dgm:pt modelId="{81308BA2-89EB-4DBD-BBCF-B5B81990637D}">
      <dgm:prSet/>
      <dgm:spPr/>
      <dgm:t>
        <a:bodyPr/>
        <a:lstStyle/>
        <a:p>
          <a:endParaRPr lang="fi-FI" sz="1100" b="0" i="0" kern="1200" dirty="0">
            <a:solidFill>
              <a:srgbClr val="FF0000"/>
            </a:solidFill>
          </a:endParaRPr>
        </a:p>
      </dgm:t>
    </dgm:pt>
    <dgm:pt modelId="{6B4E4DF8-4AEF-4C77-9F76-600942DD3FFA}" type="parTrans" cxnId="{4AC3DC43-6F41-4819-B36E-9C0C1E20B268}">
      <dgm:prSet/>
      <dgm:spPr/>
      <dgm:t>
        <a:bodyPr/>
        <a:lstStyle/>
        <a:p>
          <a:endParaRPr lang="en-US"/>
        </a:p>
      </dgm:t>
    </dgm:pt>
    <dgm:pt modelId="{85AA6372-0363-4843-9362-37A222310412}" type="sibTrans" cxnId="{4AC3DC43-6F41-4819-B36E-9C0C1E20B268}">
      <dgm:prSet/>
      <dgm:spPr/>
      <dgm:t>
        <a:bodyPr/>
        <a:lstStyle/>
        <a:p>
          <a:endParaRPr lang="en-US"/>
        </a:p>
      </dgm:t>
    </dgm:pt>
    <dgm:pt modelId="{525A311A-D7FA-4580-B7D6-12317AD9C926}">
      <dgm:prSet/>
      <dgm:spPr/>
      <dgm:t>
        <a:bodyPr/>
        <a:lstStyle/>
        <a:p>
          <a:r>
            <a:rPr lang="en-US" b="0" i="0" dirty="0" err="1"/>
            <a:t>Investointiavustus</a:t>
          </a:r>
          <a:r>
            <a:rPr lang="en-US" b="0" i="0" dirty="0"/>
            <a:t> (max 15 </a:t>
          </a:r>
          <a:r>
            <a:rPr lang="en-US" b="0" i="0" dirty="0" err="1"/>
            <a:t>meur</a:t>
          </a:r>
          <a:r>
            <a:rPr lang="en-US" b="0" i="0" dirty="0"/>
            <a:t>/</a:t>
          </a:r>
          <a:r>
            <a:rPr lang="en-US" b="0" i="0" dirty="0" err="1"/>
            <a:t>hanke</a:t>
          </a:r>
          <a:r>
            <a:rPr lang="en-US" b="0" i="0" dirty="0"/>
            <a:t>) </a:t>
          </a:r>
          <a:r>
            <a:rPr lang="en-US" b="0" i="0" dirty="0" err="1"/>
            <a:t>kohdentuu</a:t>
          </a:r>
          <a:r>
            <a:rPr lang="en-US" b="0" i="0" dirty="0"/>
            <a:t> </a:t>
          </a:r>
          <a:r>
            <a:rPr lang="en-US" b="0" i="0" dirty="0" err="1"/>
            <a:t>ensisijaisesti</a:t>
          </a:r>
          <a:r>
            <a:rPr lang="fi-FI" dirty="0"/>
            <a:t> jäte- tai sivuvirran hyödyntämiseen ja täyttää yleisen ryhmäpoikkeus-asetuksen artiklan 36 ja/tai 47 sekä RRF-kriteerit</a:t>
          </a:r>
          <a:endParaRPr lang="en-US" dirty="0"/>
        </a:p>
      </dgm:t>
    </dgm:pt>
    <dgm:pt modelId="{79048489-0C5F-481C-9C4C-65A938E37A7B}" type="parTrans" cxnId="{950B67A1-8B09-4B53-AD44-ACEBDE1AF13F}">
      <dgm:prSet/>
      <dgm:spPr/>
      <dgm:t>
        <a:bodyPr/>
        <a:lstStyle/>
        <a:p>
          <a:endParaRPr lang="en-US"/>
        </a:p>
      </dgm:t>
    </dgm:pt>
    <dgm:pt modelId="{4F1B2D57-2E6F-4720-9E44-B8AB995D8CFE}" type="sibTrans" cxnId="{950B67A1-8B09-4B53-AD44-ACEBDE1AF13F}">
      <dgm:prSet/>
      <dgm:spPr/>
      <dgm:t>
        <a:bodyPr/>
        <a:lstStyle/>
        <a:p>
          <a:endParaRPr lang="en-US"/>
        </a:p>
      </dgm:t>
    </dgm:pt>
    <dgm:pt modelId="{B2824ABF-4C28-4CB5-A9BF-478513F2B106}">
      <dgm:prSet phldrT="[Text]"/>
      <dgm:spPr/>
      <dgm:t>
        <a:bodyPr/>
        <a:lstStyle/>
        <a:p>
          <a:r>
            <a:rPr lang="en-US" sz="1100" b="0" i="0" kern="1200"/>
            <a:t>Rahoitus voi kohdistua:</a:t>
          </a:r>
          <a:endParaRPr lang="en-US" sz="1100" kern="1200">
            <a:solidFill>
              <a:srgbClr val="FF0000"/>
            </a:solidFill>
          </a:endParaRPr>
        </a:p>
      </dgm:t>
    </dgm:pt>
    <dgm:pt modelId="{EC3E0F3D-0863-46CD-B00A-62B1AE15DCE3}" type="parTrans" cxnId="{2FC77D00-063F-40E0-B748-B54F69AECE67}">
      <dgm:prSet/>
      <dgm:spPr/>
      <dgm:t>
        <a:bodyPr/>
        <a:lstStyle/>
        <a:p>
          <a:endParaRPr lang="en-US"/>
        </a:p>
      </dgm:t>
    </dgm:pt>
    <dgm:pt modelId="{AA05DACE-0BC3-4218-AD0C-34058C94C607}" type="sibTrans" cxnId="{2FC77D00-063F-40E0-B748-B54F69AECE67}">
      <dgm:prSet/>
      <dgm:spPr/>
      <dgm:t>
        <a:bodyPr/>
        <a:lstStyle/>
        <a:p>
          <a:endParaRPr lang="en-US"/>
        </a:p>
      </dgm:t>
    </dgm:pt>
    <dgm:pt modelId="{3830E9BB-8588-49D7-B222-EE4B7D4A0F40}">
      <dgm:prSet phldrT="[Text]" custT="1"/>
      <dgm:spPr/>
      <dgm:t>
        <a:bodyPr/>
        <a:lstStyle/>
        <a:p>
          <a:r>
            <a:rPr lang="fi-FI" sz="11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Ekosysteemien </a:t>
          </a:r>
          <a:r>
            <a:rPr lang="fi-FI" sz="1100" b="0" i="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bio</a:t>
          </a:r>
          <a:r>
            <a:rPr lang="fi-FI" sz="11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- ja </a:t>
          </a:r>
          <a:r>
            <a:rPr lang="fi-FI" sz="1100" b="0" i="0" kern="1200" dirty="0"/>
            <a:t>kiertotaloutta parantaviin ratkaisuihin</a:t>
          </a:r>
          <a:endParaRPr lang="en-US" sz="1100" kern="1200" dirty="0">
            <a:solidFill>
              <a:srgbClr val="FF0000"/>
            </a:solidFill>
          </a:endParaRPr>
        </a:p>
      </dgm:t>
    </dgm:pt>
    <dgm:pt modelId="{702AE140-CDA2-4192-B1CD-CDC2A165000F}" type="parTrans" cxnId="{7CF95154-AE02-49B9-85CC-9DA17E6C7EA9}">
      <dgm:prSet/>
      <dgm:spPr/>
      <dgm:t>
        <a:bodyPr/>
        <a:lstStyle/>
        <a:p>
          <a:endParaRPr lang="en-US"/>
        </a:p>
      </dgm:t>
    </dgm:pt>
    <dgm:pt modelId="{BF73C521-E81F-4BCA-AE5F-2086C2B3F2C6}" type="sibTrans" cxnId="{7CF95154-AE02-49B9-85CC-9DA17E6C7EA9}">
      <dgm:prSet/>
      <dgm:spPr/>
      <dgm:t>
        <a:bodyPr/>
        <a:lstStyle/>
        <a:p>
          <a:endParaRPr lang="en-US"/>
        </a:p>
      </dgm:t>
    </dgm:pt>
    <dgm:pt modelId="{A15FBE78-8CDC-4B93-94C2-8020268BF329}">
      <dgm:prSet phldrT="[Text]"/>
      <dgm:spPr/>
      <dgm:t>
        <a:bodyPr/>
        <a:lstStyle/>
        <a:p>
          <a:r>
            <a:rPr lang="fi-FI" sz="1100" b="0" i="0" kern="1200" dirty="0"/>
            <a:t>Digitaalisiin ratkaisuihin, joilla tehostetaan ja lisätään jätteiden kierrätystä (ei verkkokaupan ja jakelukanavan investointeihin)</a:t>
          </a:r>
          <a:endParaRPr lang="en-US" sz="1100" kern="1200">
            <a:solidFill>
              <a:srgbClr val="FF0000"/>
            </a:solidFill>
          </a:endParaRPr>
        </a:p>
      </dgm:t>
    </dgm:pt>
    <dgm:pt modelId="{D84ACAD4-783D-462B-89D3-02544C234B07}" type="parTrans" cxnId="{5BB57B5E-5FBD-41CA-B95B-B4477A255F4E}">
      <dgm:prSet/>
      <dgm:spPr/>
      <dgm:t>
        <a:bodyPr/>
        <a:lstStyle/>
        <a:p>
          <a:endParaRPr lang="en-US"/>
        </a:p>
      </dgm:t>
    </dgm:pt>
    <dgm:pt modelId="{0BAB8839-E0F5-4C0C-878C-D7FAC867441E}" type="sibTrans" cxnId="{5BB57B5E-5FBD-41CA-B95B-B4477A255F4E}">
      <dgm:prSet/>
      <dgm:spPr/>
      <dgm:t>
        <a:bodyPr/>
        <a:lstStyle/>
        <a:p>
          <a:endParaRPr lang="en-US"/>
        </a:p>
      </dgm:t>
    </dgm:pt>
    <dgm:pt modelId="{5C05B6E1-999C-4E74-904E-3BFB5A1E0473}">
      <dgm:prSet phldrT="[Text]"/>
      <dgm:spPr/>
      <dgm:t>
        <a:bodyPr/>
        <a:lstStyle/>
        <a:p>
          <a:r>
            <a:rPr lang="en-US" sz="1100" b="0" i="0" kern="1200"/>
            <a:t>Kierrätyksen ja uudelleenkäytön teollisiin ratkaisuihin</a:t>
          </a:r>
          <a:endParaRPr lang="en-US" sz="1100" kern="1200">
            <a:solidFill>
              <a:srgbClr val="FF0000"/>
            </a:solidFill>
          </a:endParaRPr>
        </a:p>
      </dgm:t>
    </dgm:pt>
    <dgm:pt modelId="{31AF59A5-F67A-48AB-9DCB-8745743FE6F7}" type="parTrans" cxnId="{A4BDFBF1-B5CC-435F-B272-2EC74ECBA01C}">
      <dgm:prSet/>
      <dgm:spPr/>
      <dgm:t>
        <a:bodyPr/>
        <a:lstStyle/>
        <a:p>
          <a:endParaRPr lang="en-US"/>
        </a:p>
      </dgm:t>
    </dgm:pt>
    <dgm:pt modelId="{506C4876-D278-4B5A-AA6D-218161F1F41A}" type="sibTrans" cxnId="{A4BDFBF1-B5CC-435F-B272-2EC74ECBA01C}">
      <dgm:prSet/>
      <dgm:spPr/>
      <dgm:t>
        <a:bodyPr/>
        <a:lstStyle/>
        <a:p>
          <a:endParaRPr lang="en-US"/>
        </a:p>
      </dgm:t>
    </dgm:pt>
    <dgm:pt modelId="{6B3E4F17-5C95-440E-BA00-163E0D499B81}">
      <dgm:prSet phldrT="[Text]"/>
      <dgm:spPr/>
      <dgm:t>
        <a:bodyPr/>
        <a:lstStyle/>
        <a:p>
          <a:r>
            <a:rPr lang="en-US" sz="1100" kern="1200">
              <a:solidFill>
                <a:schemeClr val="tx1"/>
              </a:solidFill>
            </a:rPr>
            <a:t>Muun teollisuuden sivuvirtojen/ materiaalien uudelleenkäytön ja jätevirtojen kierrätyksen</a:t>
          </a:r>
          <a:r>
            <a:rPr lang="en-US" sz="1100" kern="1200">
              <a:solidFill>
                <a:srgbClr val="FF0000"/>
              </a:solidFill>
            </a:rPr>
            <a:t> </a:t>
          </a:r>
          <a:r>
            <a:rPr lang="fi-FI" sz="1100" b="1" kern="1200"/>
            <a:t>investointihankkeisiin</a:t>
          </a:r>
          <a:endParaRPr lang="en-US" sz="1100" b="0" kern="1200">
            <a:solidFill>
              <a:srgbClr val="FF0000"/>
            </a:solidFill>
            <a:highlight>
              <a:srgbClr val="FFFF00"/>
            </a:highlight>
          </a:endParaRPr>
        </a:p>
      </dgm:t>
    </dgm:pt>
    <dgm:pt modelId="{0ACBC21A-00C2-49DE-A387-BCBA4F00DE89}" type="sibTrans" cxnId="{32FC1A43-01DD-4087-A997-3A03EA32761B}">
      <dgm:prSet/>
      <dgm:spPr/>
      <dgm:t>
        <a:bodyPr/>
        <a:lstStyle/>
        <a:p>
          <a:endParaRPr lang="en-US"/>
        </a:p>
      </dgm:t>
    </dgm:pt>
    <dgm:pt modelId="{E4A21498-BBE3-4F32-B2AE-C66143F37F2C}" type="parTrans" cxnId="{32FC1A43-01DD-4087-A997-3A03EA32761B}">
      <dgm:prSet/>
      <dgm:spPr/>
      <dgm:t>
        <a:bodyPr/>
        <a:lstStyle/>
        <a:p>
          <a:endParaRPr lang="en-US"/>
        </a:p>
      </dgm:t>
    </dgm:pt>
    <dgm:pt modelId="{915CBCC2-544D-414B-8598-51A4E52FA229}" type="pres">
      <dgm:prSet presAssocID="{F0E6B267-330A-4638-ABAA-B3F3305014A1}" presName="Name0" presStyleCnt="0">
        <dgm:presLayoutVars>
          <dgm:dir/>
          <dgm:animLvl val="lvl"/>
          <dgm:resizeHandles val="exact"/>
        </dgm:presLayoutVars>
      </dgm:prSet>
      <dgm:spPr/>
    </dgm:pt>
    <dgm:pt modelId="{AD0B8D15-CB44-4F56-BB64-C97BE5B5FB1D}" type="pres">
      <dgm:prSet presAssocID="{884899B7-8B35-4924-8A28-85D7F9A057EC}" presName="composite" presStyleCnt="0"/>
      <dgm:spPr/>
    </dgm:pt>
    <dgm:pt modelId="{1A72BAEE-A16F-44BB-86FF-E766F7B478C0}" type="pres">
      <dgm:prSet presAssocID="{884899B7-8B35-4924-8A28-85D7F9A057E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65BB90A-6333-4185-AEBD-495C1B308F87}" type="pres">
      <dgm:prSet presAssocID="{884899B7-8B35-4924-8A28-85D7F9A057EC}" presName="desTx" presStyleLbl="alignAccFollowNode1" presStyleIdx="0" presStyleCnt="3">
        <dgm:presLayoutVars>
          <dgm:bulletEnabled val="1"/>
        </dgm:presLayoutVars>
      </dgm:prSet>
      <dgm:spPr/>
    </dgm:pt>
    <dgm:pt modelId="{1618DEBC-C55A-40FC-B14F-3CB420E9B95E}" type="pres">
      <dgm:prSet presAssocID="{D6BF1D0A-1AB2-4D13-87AA-5E08584B91F0}" presName="space" presStyleCnt="0"/>
      <dgm:spPr/>
    </dgm:pt>
    <dgm:pt modelId="{B693A4AA-46CA-426F-B8E6-4CCBED5F0765}" type="pres">
      <dgm:prSet presAssocID="{04543544-7142-4D1A-BA89-00B5A887A330}" presName="composite" presStyleCnt="0"/>
      <dgm:spPr/>
    </dgm:pt>
    <dgm:pt modelId="{D5668607-C101-4284-B235-D52254E2CA2F}" type="pres">
      <dgm:prSet presAssocID="{04543544-7142-4D1A-BA89-00B5A887A33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1B0EBBA-B60E-4FE0-B309-2ECC844D798F}" type="pres">
      <dgm:prSet presAssocID="{04543544-7142-4D1A-BA89-00B5A887A330}" presName="desTx" presStyleLbl="alignAccFollowNode1" presStyleIdx="1" presStyleCnt="3">
        <dgm:presLayoutVars>
          <dgm:bulletEnabled val="1"/>
        </dgm:presLayoutVars>
      </dgm:prSet>
      <dgm:spPr/>
    </dgm:pt>
    <dgm:pt modelId="{DE800169-D876-4BED-A4F8-08CB0843F218}" type="pres">
      <dgm:prSet presAssocID="{C0D5F217-3A75-4830-9B55-27B03D67A830}" presName="space" presStyleCnt="0"/>
      <dgm:spPr/>
    </dgm:pt>
    <dgm:pt modelId="{10F7067F-739F-490E-9FC1-D2DB74910D91}" type="pres">
      <dgm:prSet presAssocID="{332D884A-6B81-417B-93D1-1A5F590D3AA7}" presName="composite" presStyleCnt="0"/>
      <dgm:spPr/>
    </dgm:pt>
    <dgm:pt modelId="{429BA6A7-CA63-4CE0-B33F-AA259CC8B493}" type="pres">
      <dgm:prSet presAssocID="{332D884A-6B81-417B-93D1-1A5F590D3AA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DBA8D83-58E9-4CBD-BB85-B557A5943294}" type="pres">
      <dgm:prSet presAssocID="{332D884A-6B81-417B-93D1-1A5F590D3AA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FC77D00-063F-40E0-B748-B54F69AECE67}" srcId="{04543544-7142-4D1A-BA89-00B5A887A330}" destId="{B2824ABF-4C28-4CB5-A9BF-478513F2B106}" srcOrd="1" destOrd="0" parTransId="{EC3E0F3D-0863-46CD-B00A-62B1AE15DCE3}" sibTransId="{AA05DACE-0BC3-4218-AD0C-34058C94C607}"/>
    <dgm:cxn modelId="{78D00703-84AE-431D-A0F5-B7E681B96768}" type="presOf" srcId="{A15FBE78-8CDC-4B93-94C2-8020268BF329}" destId="{81B0EBBA-B60E-4FE0-B309-2ECC844D798F}" srcOrd="0" destOrd="6" presId="urn:microsoft.com/office/officeart/2005/8/layout/hList1"/>
    <dgm:cxn modelId="{DEB02F17-8F8D-4E65-9FEA-7F3CB51A39E0}" type="presOf" srcId="{C32B9083-F406-4A0E-8C1A-9E46734D77CF}" destId="{81B0EBBA-B60E-4FE0-B309-2ECC844D798F}" srcOrd="0" destOrd="1" presId="urn:microsoft.com/office/officeart/2005/8/layout/hList1"/>
    <dgm:cxn modelId="{BAAB8E18-0BA2-41CB-BA92-FC0C8EF153A8}" srcId="{884899B7-8B35-4924-8A28-85D7F9A057EC}" destId="{784DDBEC-8451-45C8-B612-EEA54959A5B7}" srcOrd="2" destOrd="0" parTransId="{CD3AFF82-DB01-4A8C-A3AE-2E045B6BDFD2}" sibTransId="{08A74052-89B7-4351-9C19-300A24A369BC}"/>
    <dgm:cxn modelId="{124D9723-99E8-4780-990D-DBC54D0D8F78}" type="presOf" srcId="{B2824ABF-4C28-4CB5-A9BF-478513F2B106}" destId="{81B0EBBA-B60E-4FE0-B309-2ECC844D798F}" srcOrd="0" destOrd="3" presId="urn:microsoft.com/office/officeart/2005/8/layout/hList1"/>
    <dgm:cxn modelId="{862AA223-A878-4623-8FE9-D878EF78C0A6}" type="presOf" srcId="{6B3E4F17-5C95-440E-BA00-163E0D499B81}" destId="{81B0EBBA-B60E-4FE0-B309-2ECC844D798F}" srcOrd="0" destOrd="2" presId="urn:microsoft.com/office/officeart/2005/8/layout/hList1"/>
    <dgm:cxn modelId="{5BB57B5E-5FBD-41CA-B95B-B4477A255F4E}" srcId="{B2824ABF-4C28-4CB5-A9BF-478513F2B106}" destId="{A15FBE78-8CDC-4B93-94C2-8020268BF329}" srcOrd="2" destOrd="0" parTransId="{D84ACAD4-783D-462B-89D3-02544C234B07}" sibTransId="{0BAB8839-E0F5-4C0C-878C-D7FAC867441E}"/>
    <dgm:cxn modelId="{22813242-91C2-4CBC-8165-B06C5788AE84}" type="presOf" srcId="{5A9C1E9D-F6E2-4CF5-AA40-7540D53589F5}" destId="{165BB90A-6333-4185-AEBD-495C1B308F87}" srcOrd="0" destOrd="3" presId="urn:microsoft.com/office/officeart/2005/8/layout/hList1"/>
    <dgm:cxn modelId="{32FC1A43-01DD-4087-A997-3A03EA32761B}" srcId="{6EE2CFB4-DEE9-42E2-A11B-B1784DB96E13}" destId="{6B3E4F17-5C95-440E-BA00-163E0D499B81}" srcOrd="1" destOrd="0" parTransId="{E4A21498-BBE3-4F32-B2AE-C66143F37F2C}" sibTransId="{0ACBC21A-00C2-49DE-A387-BCBA4F00DE89}"/>
    <dgm:cxn modelId="{4AC3DC43-6F41-4819-B36E-9C0C1E20B268}" srcId="{04543544-7142-4D1A-BA89-00B5A887A330}" destId="{81308BA2-89EB-4DBD-BBCF-B5B81990637D}" srcOrd="2" destOrd="0" parTransId="{6B4E4DF8-4AEF-4C77-9F76-600942DD3FFA}" sibTransId="{85AA6372-0363-4843-9362-37A222310412}"/>
    <dgm:cxn modelId="{C8A6E26A-16D8-4BCC-ABD7-28293E476A3D}" srcId="{F0E6B267-330A-4638-ABAA-B3F3305014A1}" destId="{04543544-7142-4D1A-BA89-00B5A887A330}" srcOrd="1" destOrd="0" parTransId="{2EE7A1E0-03EE-4F41-9C22-0F1BD7379D3F}" sibTransId="{C0D5F217-3A75-4830-9B55-27B03D67A830}"/>
    <dgm:cxn modelId="{9D79F94A-4C86-45C0-B75C-31FC20C49104}" srcId="{F0E6B267-330A-4638-ABAA-B3F3305014A1}" destId="{884899B7-8B35-4924-8A28-85D7F9A057EC}" srcOrd="0" destOrd="0" parTransId="{D0A40637-F7BA-4228-993E-1DBEF3AA475C}" sibTransId="{D6BF1D0A-1AB2-4D13-87AA-5E08584B91F0}"/>
    <dgm:cxn modelId="{DF62824F-A8BF-4F01-938B-10BFDCA81FE7}" type="presOf" srcId="{884899B7-8B35-4924-8A28-85D7F9A057EC}" destId="{1A72BAEE-A16F-44BB-86FF-E766F7B478C0}" srcOrd="0" destOrd="0" presId="urn:microsoft.com/office/officeart/2005/8/layout/hList1"/>
    <dgm:cxn modelId="{7705E56F-6DE1-42C6-BA2A-A047F6D2C333}" srcId="{0D7C0532-25E3-42E3-8F91-34E5EDAB2C60}" destId="{A52C741E-C73E-4E9A-AF71-4F1FD3882400}" srcOrd="1" destOrd="0" parTransId="{62D7772F-8FA4-4B4E-8CD0-BD05BEB78A5B}" sibTransId="{4E490A63-1129-4BEF-B583-22C9CCC76857}"/>
    <dgm:cxn modelId="{D9E30670-ED74-4D00-B945-F896DC6C6E76}" type="presOf" srcId="{525A311A-D7FA-4580-B7D6-12317AD9C926}" destId="{6DBA8D83-58E9-4CBD-BB85-B557A5943294}" srcOrd="0" destOrd="3" presId="urn:microsoft.com/office/officeart/2005/8/layout/hList1"/>
    <dgm:cxn modelId="{8AB79C70-2984-47C8-8B4F-7CC1D7E3A39D}" type="presOf" srcId="{81308BA2-89EB-4DBD-BBCF-B5B81990637D}" destId="{81B0EBBA-B60E-4FE0-B309-2ECC844D798F}" srcOrd="0" destOrd="7" presId="urn:microsoft.com/office/officeart/2005/8/layout/hList1"/>
    <dgm:cxn modelId="{7CF95154-AE02-49B9-85CC-9DA17E6C7EA9}" srcId="{B2824ABF-4C28-4CB5-A9BF-478513F2B106}" destId="{3830E9BB-8588-49D7-B222-EE4B7D4A0F40}" srcOrd="1" destOrd="0" parTransId="{702AE140-CDA2-4192-B1CD-CDC2A165000F}" sibTransId="{BF73C521-E81F-4BCA-AE5F-2086C2B3F2C6}"/>
    <dgm:cxn modelId="{22005C81-C1F7-4ED6-A049-90ADCDC18101}" srcId="{884899B7-8B35-4924-8A28-85D7F9A057EC}" destId="{E4712074-0E81-47E2-8B33-AC123F394D97}" srcOrd="0" destOrd="0" parTransId="{93C70B3B-81FD-4ACC-B726-8A66FB0C9B07}" sibTransId="{8828F906-DA38-4923-9ADC-EC70677CF6E1}"/>
    <dgm:cxn modelId="{D73A0F88-B25E-4CF2-99C4-50516F5794F8}" srcId="{884899B7-8B35-4924-8A28-85D7F9A057EC}" destId="{78AB13AC-3F0C-4405-B596-C4D5BE575F4F}" srcOrd="1" destOrd="0" parTransId="{BA85D1C0-18A9-42E1-A6FF-E0E60F4049F8}" sibTransId="{96710B0A-FD61-4170-A0A4-A095DC7657BC}"/>
    <dgm:cxn modelId="{A14EB18B-2FA2-464B-905E-1FAA91CBFB85}" type="presOf" srcId="{3830E9BB-8588-49D7-B222-EE4B7D4A0F40}" destId="{81B0EBBA-B60E-4FE0-B309-2ECC844D798F}" srcOrd="0" destOrd="5" presId="urn:microsoft.com/office/officeart/2005/8/layout/hList1"/>
    <dgm:cxn modelId="{D589C095-74F3-49F6-9177-D79923FEC936}" srcId="{332D884A-6B81-417B-93D1-1A5F590D3AA7}" destId="{0D7C0532-25E3-42E3-8F91-34E5EDAB2C60}" srcOrd="0" destOrd="0" parTransId="{8BE2208A-D440-4EA7-9718-BE5E889465EB}" sibTransId="{F2725459-AB27-4418-B649-7383EEA13E52}"/>
    <dgm:cxn modelId="{311AE398-7A4F-4937-8BE2-A5FCC06929E7}" type="presOf" srcId="{F0E6B267-330A-4638-ABAA-B3F3305014A1}" destId="{915CBCC2-544D-414B-8598-51A4E52FA229}" srcOrd="0" destOrd="0" presId="urn:microsoft.com/office/officeart/2005/8/layout/hList1"/>
    <dgm:cxn modelId="{950B67A1-8B09-4B53-AD44-ACEBDE1AF13F}" srcId="{0D7C0532-25E3-42E3-8F91-34E5EDAB2C60}" destId="{525A311A-D7FA-4580-B7D6-12317AD9C926}" srcOrd="2" destOrd="0" parTransId="{79048489-0C5F-481C-9C4C-65A938E37A7B}" sibTransId="{4F1B2D57-2E6F-4720-9E44-B8AB995D8CFE}"/>
    <dgm:cxn modelId="{C3E4B2A9-4746-4EF8-A6E8-BCF33238AB10}" srcId="{884899B7-8B35-4924-8A28-85D7F9A057EC}" destId="{5A9C1E9D-F6E2-4CF5-AA40-7540D53589F5}" srcOrd="3" destOrd="0" parTransId="{AF4D2A88-3F01-423B-A236-0FEBD0255AC6}" sibTransId="{40889BE3-6797-40DE-8DB4-612F749E138A}"/>
    <dgm:cxn modelId="{4CAE4CB4-06C4-43E3-ACB1-F5022651D378}" srcId="{04543544-7142-4D1A-BA89-00B5A887A330}" destId="{6EE2CFB4-DEE9-42E2-A11B-B1784DB96E13}" srcOrd="0" destOrd="0" parTransId="{7E4EDC0E-C96A-472F-A73A-C5AD7C42396C}" sibTransId="{BDE9A46D-CA77-490D-B259-52F90B49CFD7}"/>
    <dgm:cxn modelId="{7B5C94BB-5C12-4E1D-9E85-42D7EFFAF43F}" type="presOf" srcId="{A52C741E-C73E-4E9A-AF71-4F1FD3882400}" destId="{6DBA8D83-58E9-4CBD-BB85-B557A5943294}" srcOrd="0" destOrd="2" presId="urn:microsoft.com/office/officeart/2005/8/layout/hList1"/>
    <dgm:cxn modelId="{B6EA15BD-124C-4703-8B1E-7AEB9D6078D1}" type="presOf" srcId="{04543544-7142-4D1A-BA89-00B5A887A330}" destId="{D5668607-C101-4284-B235-D52254E2CA2F}" srcOrd="0" destOrd="0" presId="urn:microsoft.com/office/officeart/2005/8/layout/hList1"/>
    <dgm:cxn modelId="{DDA0B5BF-974C-4685-8EB6-1F46E0A798CB}" type="presOf" srcId="{6EE2CFB4-DEE9-42E2-A11B-B1784DB96E13}" destId="{81B0EBBA-B60E-4FE0-B309-2ECC844D798F}" srcOrd="0" destOrd="0" presId="urn:microsoft.com/office/officeart/2005/8/layout/hList1"/>
    <dgm:cxn modelId="{3341F6BF-086A-4AE1-B25D-F429395C5DAB}" srcId="{0D7C0532-25E3-42E3-8F91-34E5EDAB2C60}" destId="{A90EDA19-0F35-4E3D-8F09-87917CE7E925}" srcOrd="0" destOrd="0" parTransId="{6B94381C-0BED-4808-B619-BB614F800DD6}" sibTransId="{A866A4C3-502C-433C-9E81-50F036DFD768}"/>
    <dgm:cxn modelId="{069EF8CD-2CB2-44AA-99A8-4A360E152960}" type="presOf" srcId="{A90EDA19-0F35-4E3D-8F09-87917CE7E925}" destId="{6DBA8D83-58E9-4CBD-BB85-B557A5943294}" srcOrd="0" destOrd="1" presId="urn:microsoft.com/office/officeart/2005/8/layout/hList1"/>
    <dgm:cxn modelId="{DC5929D1-4ADD-42F2-8230-84F4F437B7AF}" type="presOf" srcId="{0D7C0532-25E3-42E3-8F91-34E5EDAB2C60}" destId="{6DBA8D83-58E9-4CBD-BB85-B557A5943294}" srcOrd="0" destOrd="0" presId="urn:microsoft.com/office/officeart/2005/8/layout/hList1"/>
    <dgm:cxn modelId="{33CA69D8-E3C2-481D-9B29-E0199080A2EF}" type="presOf" srcId="{5C05B6E1-999C-4E74-904E-3BFB5A1E0473}" destId="{81B0EBBA-B60E-4FE0-B309-2ECC844D798F}" srcOrd="0" destOrd="4" presId="urn:microsoft.com/office/officeart/2005/8/layout/hList1"/>
    <dgm:cxn modelId="{308A82E2-6C15-47AE-9D15-11C61A906B22}" srcId="{F0E6B267-330A-4638-ABAA-B3F3305014A1}" destId="{332D884A-6B81-417B-93D1-1A5F590D3AA7}" srcOrd="2" destOrd="0" parTransId="{44E022CE-6E5E-498C-80E1-5C89D3A48C60}" sibTransId="{CA439FBC-CE53-489A-84EE-6877C124FC9A}"/>
    <dgm:cxn modelId="{B12BA7E7-89B0-4E6D-AC52-827006D3CEF9}" type="presOf" srcId="{332D884A-6B81-417B-93D1-1A5F590D3AA7}" destId="{429BA6A7-CA63-4CE0-B33F-AA259CC8B493}" srcOrd="0" destOrd="0" presId="urn:microsoft.com/office/officeart/2005/8/layout/hList1"/>
    <dgm:cxn modelId="{8B09C7EE-0F73-4D44-8122-BB63031C02C1}" type="presOf" srcId="{784DDBEC-8451-45C8-B612-EEA54959A5B7}" destId="{165BB90A-6333-4185-AEBD-495C1B308F87}" srcOrd="0" destOrd="2" presId="urn:microsoft.com/office/officeart/2005/8/layout/hList1"/>
    <dgm:cxn modelId="{A4BDFBF1-B5CC-435F-B272-2EC74ECBA01C}" srcId="{B2824ABF-4C28-4CB5-A9BF-478513F2B106}" destId="{5C05B6E1-999C-4E74-904E-3BFB5A1E0473}" srcOrd="0" destOrd="0" parTransId="{31AF59A5-F67A-48AB-9DCB-8745743FE6F7}" sibTransId="{506C4876-D278-4B5A-AA6D-218161F1F41A}"/>
    <dgm:cxn modelId="{F8D1F2F8-BF95-4B8B-B903-2AC4A0E6888A}" type="presOf" srcId="{78AB13AC-3F0C-4405-B596-C4D5BE575F4F}" destId="{165BB90A-6333-4185-AEBD-495C1B308F87}" srcOrd="0" destOrd="1" presId="urn:microsoft.com/office/officeart/2005/8/layout/hList1"/>
    <dgm:cxn modelId="{584693FC-5E54-4207-BE51-8E7E7A8E4E08}" type="presOf" srcId="{E4712074-0E81-47E2-8B33-AC123F394D97}" destId="{165BB90A-6333-4185-AEBD-495C1B308F87}" srcOrd="0" destOrd="0" presId="urn:microsoft.com/office/officeart/2005/8/layout/hList1"/>
    <dgm:cxn modelId="{3C3D2EFD-461E-4D38-8C2B-A30C779D3DB3}" srcId="{6EE2CFB4-DEE9-42E2-A11B-B1784DB96E13}" destId="{C32B9083-F406-4A0E-8C1A-9E46734D77CF}" srcOrd="0" destOrd="0" parTransId="{C2C46ED4-F8BF-4185-976F-76CB48E1959B}" sibTransId="{C0C7AD76-AC2C-422C-B93F-F7DC93C7B189}"/>
    <dgm:cxn modelId="{DF27404C-5651-4959-92BE-86B2CED491FE}" type="presParOf" srcId="{915CBCC2-544D-414B-8598-51A4E52FA229}" destId="{AD0B8D15-CB44-4F56-BB64-C97BE5B5FB1D}" srcOrd="0" destOrd="0" presId="urn:microsoft.com/office/officeart/2005/8/layout/hList1"/>
    <dgm:cxn modelId="{12DD5BCE-D5DB-400B-A6E8-A7C76A2A60CC}" type="presParOf" srcId="{AD0B8D15-CB44-4F56-BB64-C97BE5B5FB1D}" destId="{1A72BAEE-A16F-44BB-86FF-E766F7B478C0}" srcOrd="0" destOrd="0" presId="urn:microsoft.com/office/officeart/2005/8/layout/hList1"/>
    <dgm:cxn modelId="{0407017D-2364-4992-9946-55B6FF27AF33}" type="presParOf" srcId="{AD0B8D15-CB44-4F56-BB64-C97BE5B5FB1D}" destId="{165BB90A-6333-4185-AEBD-495C1B308F87}" srcOrd="1" destOrd="0" presId="urn:microsoft.com/office/officeart/2005/8/layout/hList1"/>
    <dgm:cxn modelId="{FAE98538-4A67-40AE-8D5E-C008A75FDC52}" type="presParOf" srcId="{915CBCC2-544D-414B-8598-51A4E52FA229}" destId="{1618DEBC-C55A-40FC-B14F-3CB420E9B95E}" srcOrd="1" destOrd="0" presId="urn:microsoft.com/office/officeart/2005/8/layout/hList1"/>
    <dgm:cxn modelId="{A981879F-D0D0-46F4-BC0D-31D616065397}" type="presParOf" srcId="{915CBCC2-544D-414B-8598-51A4E52FA229}" destId="{B693A4AA-46CA-426F-B8E6-4CCBED5F0765}" srcOrd="2" destOrd="0" presId="urn:microsoft.com/office/officeart/2005/8/layout/hList1"/>
    <dgm:cxn modelId="{A9DB2F44-8EBD-49BD-A1F9-97DE6F70B7B7}" type="presParOf" srcId="{B693A4AA-46CA-426F-B8E6-4CCBED5F0765}" destId="{D5668607-C101-4284-B235-D52254E2CA2F}" srcOrd="0" destOrd="0" presId="urn:microsoft.com/office/officeart/2005/8/layout/hList1"/>
    <dgm:cxn modelId="{8FFE4F91-8AF5-4671-A1E5-1BE15A2A4DB0}" type="presParOf" srcId="{B693A4AA-46CA-426F-B8E6-4CCBED5F0765}" destId="{81B0EBBA-B60E-4FE0-B309-2ECC844D798F}" srcOrd="1" destOrd="0" presId="urn:microsoft.com/office/officeart/2005/8/layout/hList1"/>
    <dgm:cxn modelId="{8FB5D412-856C-4AE9-A7A1-B0250138B22F}" type="presParOf" srcId="{915CBCC2-544D-414B-8598-51A4E52FA229}" destId="{DE800169-D876-4BED-A4F8-08CB0843F218}" srcOrd="3" destOrd="0" presId="urn:microsoft.com/office/officeart/2005/8/layout/hList1"/>
    <dgm:cxn modelId="{83D4E8DF-BA07-4C0A-9AFF-7F196CDF0287}" type="presParOf" srcId="{915CBCC2-544D-414B-8598-51A4E52FA229}" destId="{10F7067F-739F-490E-9FC1-D2DB74910D91}" srcOrd="4" destOrd="0" presId="urn:microsoft.com/office/officeart/2005/8/layout/hList1"/>
    <dgm:cxn modelId="{09C5705F-6424-4673-9997-E9A9D030EBB1}" type="presParOf" srcId="{10F7067F-739F-490E-9FC1-D2DB74910D91}" destId="{429BA6A7-CA63-4CE0-B33F-AA259CC8B493}" srcOrd="0" destOrd="0" presId="urn:microsoft.com/office/officeart/2005/8/layout/hList1"/>
    <dgm:cxn modelId="{28F1CA67-4BAE-46E8-BFC4-F97AB81EB85F}" type="presParOf" srcId="{10F7067F-739F-490E-9FC1-D2DB74910D91}" destId="{6DBA8D83-58E9-4CBD-BB85-B557A594329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2BAEE-A16F-44BB-86FF-E766F7B478C0}">
      <dsp:nvSpPr>
        <dsp:cNvPr id="0" name=""/>
        <dsp:cNvSpPr/>
      </dsp:nvSpPr>
      <dsp:spPr>
        <a:xfrm>
          <a:off x="3199" y="135728"/>
          <a:ext cx="3119297" cy="614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 err="1"/>
            <a:t>Kenelle</a:t>
          </a:r>
          <a:endParaRPr lang="en-US" sz="2800" b="0" kern="1200" dirty="0"/>
        </a:p>
      </dsp:txBody>
      <dsp:txXfrm>
        <a:off x="3199" y="135728"/>
        <a:ext cx="3119297" cy="614329"/>
      </dsp:txXfrm>
    </dsp:sp>
    <dsp:sp modelId="{165BB90A-6333-4185-AEBD-495C1B308F87}">
      <dsp:nvSpPr>
        <dsp:cNvPr id="0" name=""/>
        <dsp:cNvSpPr/>
      </dsp:nvSpPr>
      <dsp:spPr>
        <a:xfrm>
          <a:off x="3199" y="750058"/>
          <a:ext cx="3119297" cy="34298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b="0" i="0" kern="1200" dirty="0"/>
            <a:t>Suomeen rekisteröidyille yrityksille. 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/>
            <a:t>Yrityksellä tulee olla taloudelliset edellytykset investoinnin omarahoitusosuuden kattamiseen sekä jatkuvaan </a:t>
          </a:r>
          <a:r>
            <a:rPr lang="en-US" sz="1400" b="0" i="0" kern="1200">
              <a:solidFill>
                <a:schemeClr val="tx1"/>
              </a:solidFill>
            </a:rPr>
            <a:t>taloudelliseen liiketoimintaan. </a:t>
          </a:r>
          <a:endParaRPr lang="en-US" sz="1400" kern="120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b="1" i="0" kern="1200" dirty="0">
              <a:solidFill>
                <a:schemeClr val="tx1"/>
              </a:solidFill>
            </a:rPr>
            <a:t>Suomeen tehtäviin </a:t>
          </a:r>
          <a:r>
            <a:rPr lang="fi-FI" sz="1400" b="1" kern="1200"/>
            <a:t>investointihankkeisiin</a:t>
          </a:r>
          <a:r>
            <a:rPr lang="fi-FI" sz="1400" b="0" i="0" kern="1200" dirty="0">
              <a:solidFill>
                <a:schemeClr val="tx1"/>
              </a:solidFill>
            </a:rPr>
            <a:t>, jotka lisäävät sivuvirtojen/materiaalien uudelleenkäyttöä ja jätevirtojen kierrätystä nykyisen teknisen kehitystason ja/tai EU:n normit ylittävillä ratkaisuilla. </a:t>
          </a:r>
          <a:br>
            <a:rPr lang="fi-FI" sz="1400" b="0" i="0" kern="1200" dirty="0">
              <a:solidFill>
                <a:schemeClr val="accent2">
                  <a:lumMod val="75000"/>
                </a:schemeClr>
              </a:solidFill>
            </a:rPr>
          </a:br>
          <a:endParaRPr lang="en-US" sz="1400" kern="1200">
            <a:solidFill>
              <a:schemeClr val="accent2">
                <a:lumMod val="7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</dsp:txBody>
      <dsp:txXfrm>
        <a:off x="3199" y="750058"/>
        <a:ext cx="3119297" cy="3429877"/>
      </dsp:txXfrm>
    </dsp:sp>
    <dsp:sp modelId="{D5668607-C101-4284-B235-D52254E2CA2F}">
      <dsp:nvSpPr>
        <dsp:cNvPr id="0" name=""/>
        <dsp:cNvSpPr/>
      </dsp:nvSpPr>
      <dsp:spPr>
        <a:xfrm>
          <a:off x="3559198" y="135728"/>
          <a:ext cx="3119297" cy="614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Mitä</a:t>
          </a:r>
          <a:r>
            <a:rPr lang="en-US" sz="2800" kern="1200" dirty="0"/>
            <a:t> </a:t>
          </a:r>
          <a:r>
            <a:rPr lang="en-US" sz="2800" kern="1200" dirty="0" err="1"/>
            <a:t>rahoitetaan</a:t>
          </a:r>
          <a:endParaRPr lang="en-US" sz="2800" kern="1200" dirty="0"/>
        </a:p>
      </dsp:txBody>
      <dsp:txXfrm>
        <a:off x="3559198" y="135728"/>
        <a:ext cx="3119297" cy="614329"/>
      </dsp:txXfrm>
    </dsp:sp>
    <dsp:sp modelId="{81B0EBBA-B60E-4FE0-B309-2ECC844D798F}">
      <dsp:nvSpPr>
        <dsp:cNvPr id="0" name=""/>
        <dsp:cNvSpPr/>
      </dsp:nvSpPr>
      <dsp:spPr>
        <a:xfrm>
          <a:off x="3559198" y="750058"/>
          <a:ext cx="3119297" cy="34298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b="0" i="0" kern="1200" dirty="0"/>
            <a:t>Tavoitteena on lisätä sivuvirtojen ja eri materiaalien uudelleenkäyttöä ja jätevirtojen kierrätystä eri arvoketjuissa</a:t>
          </a:r>
          <a:endParaRPr lang="en-US" sz="1100" kern="120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 dirty="0"/>
            <a:t>Biotalouden sivuvirtojen  uudelleenkäytön ja jätevirtojen kierrätyksen </a:t>
          </a:r>
          <a:r>
            <a:rPr lang="fi-FI" sz="1100" b="1" kern="1200" dirty="0"/>
            <a:t>investointihankkeisiin</a:t>
          </a:r>
          <a:endParaRPr lang="en-US" sz="1100" strike="sngStrike" kern="1200" dirty="0">
            <a:solidFill>
              <a:srgbClr val="FF0000"/>
            </a:solidFill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solidFill>
                <a:schemeClr val="tx1"/>
              </a:solidFill>
            </a:rPr>
            <a:t>Muun teollisuuden sivuvirtojen/ materiaalien uudelleenkäytön ja jätevirtojen kierrätyksen</a:t>
          </a:r>
          <a:r>
            <a:rPr lang="en-US" sz="1100" kern="1200">
              <a:solidFill>
                <a:srgbClr val="FF0000"/>
              </a:solidFill>
            </a:rPr>
            <a:t> </a:t>
          </a:r>
          <a:r>
            <a:rPr lang="fi-FI" sz="1100" b="1" kern="1200"/>
            <a:t>investointihankkeisiin</a:t>
          </a:r>
          <a:endParaRPr lang="en-US" sz="1100" b="0" kern="1200">
            <a:solidFill>
              <a:srgbClr val="FF0000"/>
            </a:solidFill>
            <a:highlight>
              <a:srgbClr val="FFFF00"/>
            </a:highlight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i="0" kern="1200"/>
            <a:t>Rahoitus voi kohdistua:</a:t>
          </a:r>
          <a:endParaRPr lang="en-US" sz="1100" kern="1200">
            <a:solidFill>
              <a:srgbClr val="FF0000"/>
            </a:solidFill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i="0" kern="1200"/>
            <a:t>Kierrätyksen ja uudelleenkäytön teollisiin ratkaisuihin</a:t>
          </a:r>
          <a:endParaRPr lang="en-US" sz="1100" kern="1200">
            <a:solidFill>
              <a:srgbClr val="FF0000"/>
            </a:solidFill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Ekosysteemien </a:t>
          </a:r>
          <a:r>
            <a:rPr lang="fi-FI" sz="1100" b="0" i="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bio</a:t>
          </a:r>
          <a:r>
            <a:rPr lang="fi-FI" sz="11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- ja </a:t>
          </a:r>
          <a:r>
            <a:rPr lang="fi-FI" sz="1100" b="0" i="0" kern="1200" dirty="0"/>
            <a:t>kiertotaloutta parantaviin ratkaisuihin</a:t>
          </a:r>
          <a:endParaRPr lang="en-US" sz="1100" kern="1200" dirty="0">
            <a:solidFill>
              <a:srgbClr val="FF0000"/>
            </a:solidFill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b="0" i="0" kern="1200" dirty="0"/>
            <a:t>Digitaalisiin ratkaisuihin, joilla tehostetaan ja lisätään jätteiden kierrätystä (ei verkkokaupan ja jakelukanavan investointeihin)</a:t>
          </a:r>
          <a:endParaRPr lang="en-US" sz="1100" kern="1200">
            <a:solidFill>
              <a:srgbClr val="FF0000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100" b="0" i="0" kern="1200" dirty="0">
            <a:solidFill>
              <a:srgbClr val="FF0000"/>
            </a:solidFill>
          </a:endParaRPr>
        </a:p>
      </dsp:txBody>
      <dsp:txXfrm>
        <a:off x="3559198" y="750058"/>
        <a:ext cx="3119297" cy="3429877"/>
      </dsp:txXfrm>
    </dsp:sp>
    <dsp:sp modelId="{429BA6A7-CA63-4CE0-B33F-AA259CC8B493}">
      <dsp:nvSpPr>
        <dsp:cNvPr id="0" name=""/>
        <dsp:cNvSpPr/>
      </dsp:nvSpPr>
      <dsp:spPr>
        <a:xfrm>
          <a:off x="7115197" y="135728"/>
          <a:ext cx="3119297" cy="614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Rahoitus</a:t>
          </a:r>
          <a:endParaRPr lang="en-US" sz="2800" kern="1200" dirty="0"/>
        </a:p>
      </dsp:txBody>
      <dsp:txXfrm>
        <a:off x="7115197" y="135728"/>
        <a:ext cx="3119297" cy="614329"/>
      </dsp:txXfrm>
    </dsp:sp>
    <dsp:sp modelId="{6DBA8D83-58E9-4CBD-BB85-B557A5943294}">
      <dsp:nvSpPr>
        <dsp:cNvPr id="0" name=""/>
        <dsp:cNvSpPr/>
      </dsp:nvSpPr>
      <dsp:spPr>
        <a:xfrm>
          <a:off x="7115197" y="750058"/>
          <a:ext cx="3119297" cy="34298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b="1" kern="1200" dirty="0"/>
            <a:t>Investointiavustusta</a:t>
          </a:r>
          <a:r>
            <a:rPr lang="fi-FI" sz="1400" kern="1200" dirty="0"/>
            <a:t> voi hakea kun rahoitettava kohde tulee hakijan kaupalliseen tuotantokäyttöön. Enimmäistukitasot: </a:t>
          </a:r>
          <a:br>
            <a:rPr lang="fi-FI" sz="1400" kern="1200" dirty="0"/>
          </a:br>
          <a:r>
            <a:rPr lang="fi-FI" sz="1400" kern="1200" dirty="0"/>
            <a:t> </a:t>
          </a:r>
          <a:endParaRPr lang="en-US" sz="1400" kern="120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/>
            <a:t>Pk-yritykset 45 % *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/>
            <a:t>Suuret yritykset, ml. </a:t>
          </a:r>
          <a:r>
            <a:rPr lang="fi-FI" sz="1400" kern="1200" dirty="0" err="1"/>
            <a:t>Midcap</a:t>
          </a:r>
          <a:r>
            <a:rPr lang="fi-FI" sz="1400" kern="1200" dirty="0"/>
            <a:t>, 35 %*</a:t>
          </a:r>
          <a:br>
            <a:rPr lang="fi-FI" sz="1400" kern="1200" dirty="0"/>
          </a:b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dirty="0" err="1"/>
            <a:t>Investointiavustus</a:t>
          </a:r>
          <a:r>
            <a:rPr lang="en-US" sz="1400" b="0" i="0" kern="1200" dirty="0"/>
            <a:t> (max 15 </a:t>
          </a:r>
          <a:r>
            <a:rPr lang="en-US" sz="1400" b="0" i="0" kern="1200" dirty="0" err="1"/>
            <a:t>meur</a:t>
          </a:r>
          <a:r>
            <a:rPr lang="en-US" sz="1400" b="0" i="0" kern="1200" dirty="0"/>
            <a:t>/</a:t>
          </a:r>
          <a:r>
            <a:rPr lang="en-US" sz="1400" b="0" i="0" kern="1200" dirty="0" err="1"/>
            <a:t>hanke</a:t>
          </a:r>
          <a:r>
            <a:rPr lang="en-US" sz="1400" b="0" i="0" kern="1200" dirty="0"/>
            <a:t>) </a:t>
          </a:r>
          <a:r>
            <a:rPr lang="en-US" sz="1400" b="0" i="0" kern="1200" dirty="0" err="1"/>
            <a:t>kohdentuu</a:t>
          </a:r>
          <a:r>
            <a:rPr lang="en-US" sz="1400" b="0" i="0" kern="1200" dirty="0"/>
            <a:t> </a:t>
          </a:r>
          <a:r>
            <a:rPr lang="en-US" sz="1400" b="0" i="0" kern="1200" dirty="0" err="1"/>
            <a:t>ensisijaisesti</a:t>
          </a:r>
          <a:r>
            <a:rPr lang="fi-FI" sz="1400" kern="1200" dirty="0"/>
            <a:t> jäte- tai sivuvirran hyödyntämiseen ja täyttää yleisen ryhmäpoikkeus-asetuksen artiklan 36 ja/tai 47 sekä RRF-kriteerit</a:t>
          </a:r>
          <a:endParaRPr lang="en-US" sz="1400" kern="1200" dirty="0"/>
        </a:p>
      </dsp:txBody>
      <dsp:txXfrm>
        <a:off x="7115197" y="750058"/>
        <a:ext cx="3119297" cy="3429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D701D-D0AB-4378-B427-64EDEDA3E573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83E5B-BD97-422B-8774-19A538C7B6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391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52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F Title with Full Size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62F09D-3260-4B4D-8A06-5599C28A74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4ED9-1814-44F1-BE84-BE1064723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708" y="2100084"/>
            <a:ext cx="5279731" cy="1600200"/>
          </a:xfrm>
        </p:spPr>
        <p:txBody>
          <a:bodyPr anchor="ctr">
            <a:noAutofit/>
          </a:bodyPr>
          <a:lstStyle>
            <a:lvl1pPr>
              <a:defRPr sz="44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EEEDD7-7AD1-46D3-A2B6-CDCDA98BF0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6708" y="3957816"/>
            <a:ext cx="5310876" cy="22452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626708" y="435595"/>
            <a:ext cx="1513847" cy="623972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03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F Finlan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2E739-0EA7-40A7-A92A-65885573F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6" y="544010"/>
            <a:ext cx="5382228" cy="1053299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405E8-97A7-4B29-9CF7-4BAD7D66C8F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9287" y="1597310"/>
            <a:ext cx="5386688" cy="907765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00706-F622-4A00-9E51-A2F493675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287" y="2505075"/>
            <a:ext cx="5382228" cy="368458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F5106-176C-4555-A2A4-C13EF9FA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65E1-DB82-40CA-A1D3-A69BC475BA6E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CF5F8-FD66-4160-A707-5FB6732C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FF6E6-899B-4597-AEB0-E40070F4F4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6452" y="541504"/>
            <a:ext cx="2587225" cy="526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3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F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9">
            <a:extLst>
              <a:ext uri="{FF2B5EF4-FFF2-40B4-BE49-F238E27FC236}">
                <a16:creationId xmlns:a16="http://schemas.microsoft.com/office/drawing/2014/main" id="{8E7DDB80-284A-4FFF-80C7-3E96AD55E233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Insert video/media by clicking icon</a:t>
            </a:r>
            <a:endParaRPr lang="en-US" dirty="0"/>
          </a:p>
          <a:p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E1869A-B68D-4A1A-A3F8-F45AD778B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65E1-DB82-40CA-A1D3-A69BC475BA6E}" type="datetimeFigureOut">
              <a:rPr lang="fi-FI" smtClean="0"/>
              <a:pPr/>
              <a:t>13.9.2022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9A5B8B-41B7-454C-9864-057AC40E5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4350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F Only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1D94E3-637A-4AAE-B337-1C98BED72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65E1-DB82-40CA-A1D3-A69BC475BA6E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863689-53BF-4D2A-AAD4-F1D771844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02CCCE-40C4-4E44-9E8A-4318253FB6AC}"/>
              </a:ext>
            </a:extLst>
          </p:cNvPr>
          <p:cNvCxnSpPr>
            <a:cxnSpLocks/>
          </p:cNvCxnSpPr>
          <p:nvPr userDrawn="1"/>
        </p:nvCxnSpPr>
        <p:spPr>
          <a:xfrm>
            <a:off x="504825" y="6176963"/>
            <a:ext cx="1120139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471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F Onl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0C0768-4D08-4E53-BD90-2A9515DA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26" y="432134"/>
            <a:ext cx="1384064" cy="58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83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F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897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+ Conta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53B59-958D-4DB8-B462-2146F23CEA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2103437"/>
            <a:ext cx="10416539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45100D-3775-4CC0-933D-691D032F0B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984" y="434799"/>
            <a:ext cx="1508647" cy="64240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E6D42D-DCA6-4859-8367-56D450A272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0160" y="3838751"/>
            <a:ext cx="6464808" cy="25844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9634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F Title Blue B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11212-0C71-4614-94A6-E9EAB4340A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07054"/>
            <a:ext cx="9144000" cy="2387600"/>
          </a:xfrm>
        </p:spPr>
        <p:txBody>
          <a:bodyPr anchor="ctr">
            <a:normAutofit/>
          </a:bodyPr>
          <a:lstStyle>
            <a:lvl1pPr algn="ctr">
              <a:defRPr sz="54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8BA1CC-927F-42D5-A74D-74F2044B56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6729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D4303-35CA-450A-BF76-21E73D52E2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09" y="434799"/>
            <a:ext cx="1508647" cy="64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91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F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4D8F-D7C2-4C54-9A9D-F8E65AF04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1F94C-5E9A-4B0D-B971-3FBA0A400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825625"/>
            <a:ext cx="11201399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EEDB4-B169-4811-B365-D796A545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65E1-DB82-40CA-A1D3-A69BC475BA6E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A39FF-35EA-4C57-B869-2075E687F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57ACC8-8468-4294-A2A5-4F162ADCE377}"/>
              </a:ext>
            </a:extLst>
          </p:cNvPr>
          <p:cNvCxnSpPr>
            <a:cxnSpLocks/>
          </p:cNvCxnSpPr>
          <p:nvPr userDrawn="1"/>
        </p:nvCxnSpPr>
        <p:spPr>
          <a:xfrm>
            <a:off x="504825" y="6176963"/>
            <a:ext cx="1120139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96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F 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3306E-34B0-4724-9FA3-8AA01536A3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7869B-BDDC-4295-8442-9DDD5EFE2F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825" y="1825625"/>
            <a:ext cx="5514975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6A6CE-4909-45DE-923A-39B28B5F4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14975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14660-7CAA-473C-ACEB-F020455CF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65E1-DB82-40CA-A1D3-A69BC475BA6E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023F2-EC1B-4D11-A19E-75B5DD832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4A812F-B1AD-43E6-B5FC-B4D1E79CE90A}"/>
              </a:ext>
            </a:extLst>
          </p:cNvPr>
          <p:cNvCxnSpPr>
            <a:cxnSpLocks/>
          </p:cNvCxnSpPr>
          <p:nvPr userDrawn="1"/>
        </p:nvCxnSpPr>
        <p:spPr>
          <a:xfrm>
            <a:off x="504825" y="6176963"/>
            <a:ext cx="1120139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18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F Text + 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2E739-0EA7-40A7-A92A-65885573F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6" y="544010"/>
            <a:ext cx="5382228" cy="1053299"/>
          </a:xfrm>
        </p:spPr>
        <p:txBody>
          <a:bodyPr>
            <a:no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405E8-97A7-4B29-9CF7-4BAD7D66C8F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9287" y="1597310"/>
            <a:ext cx="5386688" cy="907765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00706-F622-4A00-9E51-A2F493675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517" y="2510632"/>
            <a:ext cx="5382228" cy="368458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F5106-176C-4555-A2A4-C13EF9FA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65E1-DB82-40CA-A1D3-A69BC475BA6E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CF5F8-FD66-4160-A707-5FB6732C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435DDE2-3C30-44D7-A4A0-E67F215A38D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17265" y="0"/>
            <a:ext cx="6074735" cy="61896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80A580-413B-4637-BE51-0273E20C2C60}"/>
              </a:ext>
            </a:extLst>
          </p:cNvPr>
          <p:cNvCxnSpPr>
            <a:cxnSpLocks/>
          </p:cNvCxnSpPr>
          <p:nvPr userDrawn="1"/>
        </p:nvCxnSpPr>
        <p:spPr>
          <a:xfrm>
            <a:off x="504825" y="6176963"/>
            <a:ext cx="538668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22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F Text +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2E739-0EA7-40A7-A92A-65885573F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9776" y="555585"/>
            <a:ext cx="5382228" cy="1018575"/>
          </a:xfrm>
        </p:spPr>
        <p:txBody>
          <a:bodyPr>
            <a:no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405E8-97A7-4B29-9CF7-4BAD7D66C8F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19777" y="1574160"/>
            <a:ext cx="5382228" cy="923038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00706-F622-4A00-9E51-A2F493675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777" y="2497197"/>
            <a:ext cx="5382228" cy="368458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F5106-176C-4555-A2A4-C13EF9FA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65E1-DB82-40CA-A1D3-A69BC475BA6E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CF5F8-FD66-4160-A707-5FB6732C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435DDE2-3C30-44D7-A4A0-E67F215A38D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63142" cy="62012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80A580-413B-4637-BE51-0273E20C2C60}"/>
              </a:ext>
            </a:extLst>
          </p:cNvPr>
          <p:cNvCxnSpPr>
            <a:cxnSpLocks/>
          </p:cNvCxnSpPr>
          <p:nvPr userDrawn="1"/>
        </p:nvCxnSpPr>
        <p:spPr>
          <a:xfrm>
            <a:off x="6315315" y="6169085"/>
            <a:ext cx="538668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59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F Text + 4 Image Mosaic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2E739-0EA7-40A7-A92A-65885573F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6" y="544010"/>
            <a:ext cx="5382228" cy="1053299"/>
          </a:xfrm>
        </p:spPr>
        <p:txBody>
          <a:bodyPr>
            <a:no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405E8-97A7-4B29-9CF7-4BAD7D66C8F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9287" y="1597310"/>
            <a:ext cx="5386688" cy="907765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00706-F622-4A00-9E51-A2F493675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287" y="2505075"/>
            <a:ext cx="5382228" cy="368458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F5106-176C-4555-A2A4-C13EF9FA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65E1-DB82-40CA-A1D3-A69BC475BA6E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CF5F8-FD66-4160-A707-5FB6732C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435DDE2-3C30-44D7-A4A0-E67F215A38D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5999" y="1"/>
            <a:ext cx="3997677" cy="31286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80A580-413B-4637-BE51-0273E20C2C60}"/>
              </a:ext>
            </a:extLst>
          </p:cNvPr>
          <p:cNvCxnSpPr>
            <a:cxnSpLocks/>
          </p:cNvCxnSpPr>
          <p:nvPr userDrawn="1"/>
        </p:nvCxnSpPr>
        <p:spPr>
          <a:xfrm>
            <a:off x="504825" y="6176963"/>
            <a:ext cx="538668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37235BE-FC83-46EE-9EB3-8DAA9E213CD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194323" y="3126125"/>
            <a:ext cx="3997677" cy="30508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205515B-679D-41B5-A429-BBB957E7A78B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10102093" y="1"/>
            <a:ext cx="2089907" cy="31286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653E46F-A8A7-4C0F-9D4F-51934AA9F2DA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12833" y="3128631"/>
            <a:ext cx="2089907" cy="30483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165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F 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64EB10C-B346-4720-A089-D387F941BC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0"/>
            <a:ext cx="12180864" cy="68524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CE7ED7-D780-4FCF-AF7E-430144B13D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137327"/>
            <a:ext cx="11201399" cy="1325563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405FEC-5967-4AED-88BF-EFF04B470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65E1-DB82-40CA-A1D3-A69BC475BA6E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4AA5C-37EA-4535-937F-AE38B2BC2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DF9B117-7EF5-4677-9C7F-D18C402A3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0" y="3429000"/>
            <a:ext cx="2729163" cy="2548606"/>
          </a:xfrm>
          <a:solidFill>
            <a:schemeClr val="bg1">
              <a:alpha val="62000"/>
            </a:schemeClr>
          </a:solidFill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/>
            </a:lvl1pPr>
            <a:lvl2pPr marL="685800" indent="-228600">
              <a:buFont typeface="Wingdings" panose="05000000000000000000" pitchFamily="2" charset="2"/>
              <a:buChar char="§"/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785B199-DB2C-4BF5-BD6A-0AD75315608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96000" y="3429000"/>
            <a:ext cx="2729163" cy="2548606"/>
          </a:xfrm>
          <a:solidFill>
            <a:schemeClr val="bg1">
              <a:alpha val="62000"/>
            </a:schemeClr>
          </a:solidFill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/>
            </a:lvl1pPr>
            <a:lvl2pPr marL="685800" indent="-228600">
              <a:buFont typeface="Wingdings" panose="05000000000000000000" pitchFamily="2" charset="2"/>
              <a:buChar char="§"/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109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F World Map with Fin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937B65-7F2A-4ADE-9EEE-EABC81F527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020" y="81664"/>
            <a:ext cx="11467570" cy="61331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F2E739-0EA7-40A7-A92A-65885573F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287" y="701541"/>
            <a:ext cx="5382228" cy="1053299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00706-F622-4A00-9E51-A2F493675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287" y="2045368"/>
            <a:ext cx="5382228" cy="4144295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/>
            </a:lvl1pPr>
            <a:lvl2pPr marL="685800" indent="-228600">
              <a:buFont typeface="Wingdings" panose="05000000000000000000" pitchFamily="2" charset="2"/>
              <a:buChar char="§"/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F5106-176C-4555-A2A4-C13EF9FA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65E1-DB82-40CA-A1D3-A69BC475BA6E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CF5F8-FD66-4160-A707-5FB6732C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218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441" y="6153320"/>
            <a:ext cx="2677783" cy="70468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179B77-01E8-4551-8537-64358CBB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365125"/>
            <a:ext cx="112013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7B3C2-2514-49B1-8E70-2C895FDC9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825" y="1825625"/>
            <a:ext cx="11182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0B737-5E1C-4689-972B-798DC4282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1428" y="6355548"/>
            <a:ext cx="16001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A65E1-DB82-40CA-A1D3-A69BC475BA6E}" type="datetimeFigureOut">
              <a:rPr lang="fi-FI" smtClean="0"/>
              <a:pPr/>
              <a:t>13.9.2022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5B1EA-A315-434C-A852-7591FEA6C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8953" y="63555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19" y="6353740"/>
            <a:ext cx="743850" cy="3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7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  <p:sldLayoutId id="2147483661" r:id="rId3"/>
    <p:sldLayoutId id="2147483663" r:id="rId4"/>
    <p:sldLayoutId id="2147483664" r:id="rId5"/>
    <p:sldLayoutId id="2147483673" r:id="rId6"/>
    <p:sldLayoutId id="2147483676" r:id="rId7"/>
    <p:sldLayoutId id="2147483665" r:id="rId8"/>
    <p:sldLayoutId id="2147483674" r:id="rId9"/>
    <p:sldLayoutId id="2147483675" r:id="rId10"/>
    <p:sldLayoutId id="2147483679" r:id="rId11"/>
    <p:sldLayoutId id="2147483666" r:id="rId12"/>
    <p:sldLayoutId id="2147483677" r:id="rId13"/>
    <p:sldLayoutId id="2147483678" r:id="rId14"/>
    <p:sldLayoutId id="214748368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Tx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vm.fi/kestava-kasvu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julkaisut.valtioneuvosto.fi/handle/10024/163176" TargetMode="External"/><Relationship Id="rId2" Type="http://schemas.openxmlformats.org/officeDocument/2006/relationships/hyperlink" Target="https://www.businessfinland.fi/suomalaisille-asiakkaille/asiointipalvelu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sinessfinland.fi/ajankohtaista/haut/2022/rahoitushaku-kierratys--ja-uudelleenkayttoinvestoinnit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businessfinland.fi/ajankohtaista/haut/2022/rahoitushaku-kierratys--ja-uudelleenkayttoinvestoinnit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sky, outdoor, flying, plane&#10;&#10;Description automatically generated">
            <a:extLst>
              <a:ext uri="{FF2B5EF4-FFF2-40B4-BE49-F238E27FC236}">
                <a16:creationId xmlns:a16="http://schemas.microsoft.com/office/drawing/2014/main" id="{7D7C88DB-83D8-4ED5-AA3F-2BADE555EE9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6" t="25075" r="22040"/>
          <a:stretch/>
        </p:blipFill>
        <p:spPr>
          <a:xfrm>
            <a:off x="0" y="-63795"/>
            <a:ext cx="12248707" cy="711599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236" y="5899869"/>
            <a:ext cx="3184037" cy="83790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5AA4568-83B7-4707-B39C-EED9A8BE2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08" y="2341384"/>
            <a:ext cx="10507457" cy="1600200"/>
          </a:xfrm>
        </p:spPr>
        <p:txBody>
          <a:bodyPr/>
          <a:lstStyle/>
          <a:p>
            <a:r>
              <a:rPr lang="fi-FI" dirty="0"/>
              <a:t>Kierrätys- ja uudelleenkäyttöinvestoinnit 2022</a:t>
            </a:r>
            <a:br>
              <a:rPr lang="fi-FI" dirty="0"/>
            </a:br>
            <a:r>
              <a:rPr lang="fi-FI" dirty="0"/>
              <a:t>Haun kuvaus ja periaatteet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CF5A8C-A3E7-4F61-8C93-2D49798A1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6708" y="4199116"/>
            <a:ext cx="5310876" cy="22452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Infotilaisuus 7.9.2022</a:t>
            </a:r>
          </a:p>
          <a:p>
            <a:r>
              <a:rPr lang="fi-FI" dirty="0"/>
              <a:t>Timo Metsä-Tokila, Katja Ahola</a:t>
            </a:r>
          </a:p>
          <a:p>
            <a:endParaRPr lang="fi-FI" dirty="0"/>
          </a:p>
        </p:txBody>
      </p:sp>
      <p:sp>
        <p:nvSpPr>
          <p:cNvPr id="11" name="Kuvan paikkamerkki 6"/>
          <p:cNvSpPr>
            <a:spLocks noGrp="1"/>
          </p:cNvSpPr>
          <p:nvPr>
            <p:ph type="pic" sz="quarter" idx="10"/>
          </p:nvPr>
        </p:nvSpPr>
        <p:spPr>
          <a:xfrm>
            <a:off x="626708" y="398649"/>
            <a:ext cx="1513847" cy="623972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r>
              <a:rPr lang="fi-FI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383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Esimerkkejä tuen määrittelystä investointihankkeessa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Esim. 1: Yrityksellä on jo ns. alan teknisen kehitystason (artikla 47) mukainen jätteen kierrätysratkaisu käytössä ja nyt on tarkoitus investoida siihen alan uusinta teknologiaa edustava lisäosa, joka voidaan yksilöidä omaksi erilliseksi investoinnikseen</a:t>
            </a:r>
          </a:p>
          <a:p>
            <a:pPr lvl="1"/>
            <a:r>
              <a:rPr lang="fi-FI" dirty="0"/>
              <a:t>Tukikelpoisia ovat yksilöitävät ylimääräiset kustannukset</a:t>
            </a:r>
          </a:p>
          <a:p>
            <a:r>
              <a:rPr lang="fi-FI" dirty="0"/>
              <a:t>Esim. 2: Yrityksellä ei ole vielä minkäänlaista jätteen kierrätysratkaisua olemassa ja yritys lähtee investoimaan alan teknisen kehitystason (artikla 47) ylittävään uuden teknologian ratkaisuun</a:t>
            </a:r>
          </a:p>
          <a:p>
            <a:pPr lvl="1"/>
            <a:r>
              <a:rPr lang="fi-FI" dirty="0"/>
              <a:t>Tukikelpoiset kustannukset määritellään vertaamalla uuden teknologian investoinnin kustannuksia samankaltaiseen, alan teknisen kehitystason mukaiseen ratkaisuun, joka olisi voitu kannattavasti toteuttaa ilman tukea.</a:t>
            </a:r>
          </a:p>
          <a:p>
            <a:pPr lvl="1"/>
            <a:r>
              <a:rPr lang="fi-FI" dirty="0"/>
              <a:t>Näiden investointien kustannusten ero ilmaisee ne alan teknisen kehitystason ylittävät kustannukset, jotka ovat tukikelpoisia kustannuksia, edellyttäen, että muutkin rahoituskriteerit täyttyvät. </a:t>
            </a:r>
          </a:p>
          <a:p>
            <a:r>
              <a:rPr lang="fi-FI" dirty="0"/>
              <a:t>Tuella pienennetään näin investoijan kynnystä investoida uuteen teknologiaan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547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Esimerkkejä tuen määrittelystä investointihankkeessa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Esim. 3: Yrityksellä on jo unionin normien (artikla 36) mukainen ympäristönsuojeluratkaisu käytössä tuottamansa sivuvirran käsittelemiseksi ja nyt on tarkoitus investoida siihen uutta teknologiaa edustava lisäosa, joka voidaan yksilöidä omaksi erilliseksi investoinnikseen</a:t>
            </a:r>
          </a:p>
          <a:p>
            <a:pPr lvl="1"/>
            <a:r>
              <a:rPr lang="fi-FI" dirty="0"/>
              <a:t>Tukikelpoisia ovat yksilöitävät ylimääräiset kustannukset</a:t>
            </a:r>
          </a:p>
          <a:p>
            <a:r>
              <a:rPr lang="fi-FI" dirty="0"/>
              <a:t>Esim. 4: Yrityksellä ei ole vielä minkäänlaista unionin normien mukaista ympäristönsuojeluratkaisua olemassa tuottamansa sivuvirran käsittelemiseksi ja yritys lähtee investoimaan unionin normit (artikla 36) ylittävään ratkaisuun</a:t>
            </a:r>
          </a:p>
          <a:p>
            <a:pPr lvl="1"/>
            <a:r>
              <a:rPr lang="fi-FI" dirty="0"/>
              <a:t>Tukikelpoiset kustannukset määritellään vertaamalla ympäristönsuojelullisesti korkeampitasoisen investoinnin kustannuksia samankaltaiseen, unionin normien mukaiseen ratkaisuun, johon yrityksen olisi pitänyt joka tapauksessa investoida.</a:t>
            </a:r>
          </a:p>
          <a:p>
            <a:pPr lvl="1"/>
            <a:r>
              <a:rPr lang="fi-FI" dirty="0"/>
              <a:t>Näiden investointien kustannusten ero ilmaisee ne unionin normit ylittävät kustannukset, jotka ovat tukikelpoisia kustannuksia, edellyttäen, että muutkin rahoituskriteerit täyttyvät. </a:t>
            </a:r>
          </a:p>
          <a:p>
            <a:r>
              <a:rPr lang="fi-FI" dirty="0"/>
              <a:t>Tuella pienennetään näin investoijan kynnystä investoida uuteen teknologiaan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426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Investointihankkeiden kustannukset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816481"/>
            <a:ext cx="11576304" cy="435133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Rahoitusta voi käyttää projektin kestoaikana tehtävään työhön, joka aiheutuu:</a:t>
            </a:r>
            <a:endParaRPr lang="en-US" dirty="0"/>
          </a:p>
          <a:p>
            <a:pPr lvl="1"/>
            <a:r>
              <a:rPr lang="fi-FI" dirty="0"/>
              <a:t>koneiden tai laitteiden hankinnasta ja asennuksesta</a:t>
            </a:r>
            <a:endParaRPr lang="en-US" dirty="0"/>
          </a:p>
          <a:p>
            <a:pPr lvl="1"/>
            <a:r>
              <a:rPr lang="fi-FI" dirty="0"/>
              <a:t>aineettomien oikeuksien hankinnasta</a:t>
            </a:r>
            <a:endParaRPr lang="en-US" dirty="0"/>
          </a:p>
          <a:p>
            <a:pPr lvl="1"/>
            <a:r>
              <a:rPr lang="fi-FI" dirty="0"/>
              <a:t>rakennuksen, rakennelman- tai rakenteen rakentamisessa, korjaamisessa tai laajentamisessa tarvittavien aineiden tai tarvikkeiden hankkimisesta tai niihin kiinteästi liittyvien laitteiden hankkimisesta, suunnittelusta tai työpalkoista</a:t>
            </a:r>
            <a:endParaRPr lang="en-US" dirty="0"/>
          </a:p>
          <a:p>
            <a:pPr lvl="1"/>
            <a:r>
              <a:rPr lang="fi-FI" dirty="0"/>
              <a:t>tietoverkkojen tai muiden vastaavien verkkojen suunnittelusta, rakentamisesta tai laitehankinnoista tai verkkojen rakentamiseksi tai käyttämiseksi välttämättömien käyttöoikeuksien hankinnasta</a:t>
            </a:r>
            <a:endParaRPr lang="en-US" dirty="0"/>
          </a:p>
          <a:p>
            <a:pPr lvl="1"/>
            <a:r>
              <a:rPr lang="fi-FI" dirty="0"/>
              <a:t>investoinnin käyttöönotosta tai sen edellyttämästä käyttöhenkilökunnan koulutuksesta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fi-FI" dirty="0"/>
              <a:t>Investointiavustuksessa hyväksytään vain investoinnin käyttöönoton kustannukset, mutta ei investoinnin käytön aikaisia kustannuksia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54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Investointihankkeiden kustannukset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816481"/>
            <a:ext cx="11576304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/>
              <a:t>RAHOITUSTA EI VOI KÄYTTÄÄ:</a:t>
            </a:r>
            <a:endParaRPr lang="en-US" b="1" dirty="0"/>
          </a:p>
          <a:p>
            <a:pPr lvl="0"/>
            <a:r>
              <a:rPr lang="fi-FI" dirty="0"/>
              <a:t>investointeihin, jotka on aloitettu ennen hakemuksen jättämistä</a:t>
            </a:r>
            <a:endParaRPr lang="en-US" dirty="0"/>
          </a:p>
          <a:p>
            <a:pPr lvl="0"/>
            <a:r>
              <a:rPr lang="fi-FI" dirty="0"/>
              <a:t>kustannuksiin, jotka syntyvät investoinnin suunnittelusta ja hakemuksen laatimisesta ennen hakemuksen jättämistä</a:t>
            </a:r>
            <a:endParaRPr lang="en-US" dirty="0"/>
          </a:p>
          <a:p>
            <a:pPr lvl="0"/>
            <a:r>
              <a:rPr lang="fi-FI" dirty="0"/>
              <a:t>investointeihin, jotka eivät paranna ympäristönsuojelun tasoa (verrattuna unionin normeihin, mikäli sellaiset olemassa) tai jotka eivät ylitä alan teknistä kehitystasoa</a:t>
            </a:r>
            <a:endParaRPr lang="en-US" dirty="0"/>
          </a:p>
          <a:p>
            <a:pPr lvl="0"/>
            <a:r>
              <a:rPr lang="fi-FI" dirty="0"/>
              <a:t>jos investointi toteutetaan sen varmistamiseksi, että yritys noudattaa jo hyväksyttyjä unionin normeja tai normeja, jotka eivät ole vielä tulleet voimaan </a:t>
            </a:r>
          </a:p>
          <a:p>
            <a:pPr lvl="0"/>
            <a:r>
              <a:rPr lang="fi-FI" dirty="0"/>
              <a:t>muihin jätteen hyödyntämistoimiin kuin kierrätykseen ja uudelleenkäyttöön</a:t>
            </a:r>
            <a:endParaRPr lang="en-US" dirty="0"/>
          </a:p>
          <a:p>
            <a:pPr lvl="0"/>
            <a:r>
              <a:rPr lang="fi-FI" dirty="0"/>
              <a:t>investointeihin, joilla lisätään pelkästään kierrätettävien materiaalien kysyntää ilman, että lisätään myös materiaalien keruuta</a:t>
            </a:r>
            <a:endParaRPr lang="en-US" dirty="0"/>
          </a:p>
          <a:p>
            <a:pPr lvl="0"/>
            <a:r>
              <a:rPr lang="fi-FI" dirty="0"/>
              <a:t>pakollisiin, unionin lainsäädännön velvoittamiin tai tavanomaisiin liiketoiminnan kustannuksiin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088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Yleiset myöntämiskriteerit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82725"/>
            <a:ext cx="1120139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Rahoitusta ei voida myöntää, jos</a:t>
            </a:r>
            <a:endParaRPr lang="en-US" dirty="0"/>
          </a:p>
          <a:p>
            <a:pPr lvl="0"/>
            <a:r>
              <a:rPr lang="fi-FI" dirty="0"/>
              <a:t>Yritys toimii maatalouden alkutuotannon tai kalastuksen ja vesiviljelyn aloilla (ml. kala- ja vesiviljelytuotteiden jatkojalostus ja kauppa)</a:t>
            </a:r>
            <a:endParaRPr lang="en-US" dirty="0"/>
          </a:p>
          <a:p>
            <a:pPr lvl="0"/>
            <a:r>
              <a:rPr lang="fi-FI" dirty="0"/>
              <a:t>Yritys ei kuulu ennakkoperintärekisteriin</a:t>
            </a:r>
            <a:endParaRPr lang="en-US" dirty="0"/>
          </a:p>
          <a:p>
            <a:pPr lvl="0"/>
            <a:r>
              <a:rPr lang="fi-FI" dirty="0"/>
              <a:t>Yrityksellä on verovelkaa, josta ei ole voimassa olevaa maksusuunnitelmaa</a:t>
            </a:r>
            <a:endParaRPr lang="en-US" dirty="0"/>
          </a:p>
          <a:p>
            <a:pPr lvl="0"/>
            <a:r>
              <a:rPr lang="fi-FI" dirty="0"/>
              <a:t>Yrityksellä on merkittäviä maksuhäiriöitä</a:t>
            </a:r>
            <a:endParaRPr lang="en-US" dirty="0"/>
          </a:p>
          <a:p>
            <a:pPr lvl="0"/>
            <a:r>
              <a:rPr lang="fi-FI" dirty="0"/>
              <a:t>Yrityksellä on velkaa ulosotossa, josta ei ole voimassa olevaa maksusuunnitelmaa</a:t>
            </a:r>
            <a:endParaRPr lang="en-US" dirty="0"/>
          </a:p>
          <a:p>
            <a:pPr lvl="0"/>
            <a:r>
              <a:rPr lang="fi-FI" dirty="0"/>
              <a:t>Yrityksellä on aiempien </a:t>
            </a:r>
            <a:r>
              <a:rPr lang="fi-FI" dirty="0" err="1"/>
              <a:t>Tekes-</a:t>
            </a:r>
            <a:r>
              <a:rPr lang="fi-FI" dirty="0"/>
              <a:t>/Business Finland -lainojen velvoitteita rästissä</a:t>
            </a:r>
            <a:endParaRPr lang="en-US" dirty="0"/>
          </a:p>
          <a:p>
            <a:pPr lvl="0"/>
            <a:r>
              <a:rPr lang="fi-FI" dirty="0"/>
              <a:t>Yrityksellä ei ole jatkuvan kannattavan liiketoiminnan edellytyksiä</a:t>
            </a:r>
            <a:endParaRPr lang="en-US" dirty="0"/>
          </a:p>
          <a:p>
            <a:pPr lvl="0"/>
            <a:r>
              <a:rPr lang="fi-FI" dirty="0"/>
              <a:t>Yritys on vaikeuksissa olevan yrityksen määritelmän täyttävä. Poikkeuksena tähän tukea voidaan kuitenkin myöntää yrityksille, jotka eivät olleet vaikeuksissa 31.12.2019, mutta joista tuli vaikeuksissa olevia yrityksiä 1.1.2020 ja 30.6.2021 välisenä aikana.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464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RRF-rahoituksen kriteerit 1/2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816481"/>
            <a:ext cx="11576304" cy="4351338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Kasvatetaan materiaalien, sivuvirtojen ja jätteiden uudelleenkäyttöä ja kierrätystä eri arvoketjuissa </a:t>
            </a:r>
          </a:p>
          <a:p>
            <a:pPr lvl="1"/>
            <a:r>
              <a:rPr lang="fi-FI" dirty="0"/>
              <a:t>ensimmäisiin kaupallisiin laitosinvestointeihin</a:t>
            </a:r>
          </a:p>
          <a:p>
            <a:pPr lvl="1"/>
            <a:r>
              <a:rPr lang="fi-FI" dirty="0"/>
              <a:t>uuden teknologian käyttöönottoon olemassa olevissa prosesseissa</a:t>
            </a:r>
          </a:p>
          <a:p>
            <a:pPr lvl="1"/>
            <a:r>
              <a:rPr lang="fi-FI" dirty="0"/>
              <a:t>uudelleenkäyttöä ja kierrätystä edistäviin digitaalisiin alustoihin ja palveluinvestointeihin</a:t>
            </a:r>
          </a:p>
          <a:p>
            <a:r>
              <a:rPr lang="fi-FI" dirty="0"/>
              <a:t>Tuetaan talouden uudistamista ja uudenlaista kasvua, työllisyyttä sekä yritysten vihreän siirtymän ratkaisuihin perustuvaa vientiä</a:t>
            </a:r>
          </a:p>
          <a:p>
            <a:r>
              <a:rPr lang="fi-FI" dirty="0"/>
              <a:t>Tuen edellytyksenä on, että investoinnit johtavat parempiin tai tehokkaampiin  kierrätys- tai uudelleenkäyttötoimiin kuin kapasiteetiltaan vastaavat perinteiset uudelleenkäyttö- ja kierrätysprosessit</a:t>
            </a:r>
          </a:p>
          <a:p>
            <a:r>
              <a:rPr lang="fi-FI" dirty="0"/>
              <a:t>Investointien on oltava alan uusinta tekniikkaa</a:t>
            </a:r>
          </a:p>
          <a:p>
            <a:r>
              <a:rPr lang="fi-FI" dirty="0"/>
              <a:t>Kierrätykseksi ei katsota hyödyntämistä energiana eikä uudelleenkäsittelyä materiaaleiksi, joita käytetään polttoaineina tai maantäyttötoimiin</a:t>
            </a:r>
          </a:p>
          <a:p>
            <a:r>
              <a:rPr lang="fi-FI" dirty="0"/>
              <a:t>RRF-hankkeiden tulee pääsääntöisesti päättyä viimeistään joulukuussa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36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RRF-rahoituksen kriteerit 2/2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816481"/>
            <a:ext cx="11576304" cy="4351338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Hankkeiden pitää täyttää relevantit sitovat EU:n ja kansalliset ympäristömääräykset</a:t>
            </a:r>
          </a:p>
          <a:p>
            <a:r>
              <a:rPr lang="fi-FI" dirty="0"/>
              <a:t>Rahoitettavien hankkeiden on täytettävä </a:t>
            </a:r>
            <a:r>
              <a:rPr lang="fi-FI" dirty="0" err="1"/>
              <a:t>Do</a:t>
            </a:r>
            <a:r>
              <a:rPr lang="fi-FI" dirty="0"/>
              <a:t> no </a:t>
            </a:r>
            <a:r>
              <a:rPr lang="fi-FI" dirty="0" err="1"/>
              <a:t>significant</a:t>
            </a:r>
            <a:r>
              <a:rPr lang="fi-FI" dirty="0"/>
              <a:t> </a:t>
            </a:r>
            <a:r>
              <a:rPr lang="fi-FI" dirty="0" err="1"/>
              <a:t>harm</a:t>
            </a:r>
            <a:r>
              <a:rPr lang="fi-FI" dirty="0"/>
              <a:t> –periaatteen teknisen ohjeistuksen 2021/C58/01 mukaiset valinta- ja kelpoisuusehdot</a:t>
            </a:r>
            <a:endParaRPr lang="en-US" dirty="0"/>
          </a:p>
          <a:p>
            <a:r>
              <a:rPr lang="fi-FI" dirty="0"/>
              <a:t>Rahoitettavien investointien on mahdollistettava kyseessä olevan jäte- tai sivuvirran hyödyntäminen painon osalta vähintään 50 prosenttisesti uusioraaka-aineeksi, jotta EU:n rahoitukselle asettamat ilmasto- ja ympäristökriteerit täytetään </a:t>
            </a:r>
          </a:p>
          <a:p>
            <a:pPr marL="0" indent="0">
              <a:buNone/>
            </a:pPr>
            <a:r>
              <a:rPr lang="fi-FI" dirty="0"/>
              <a:t>     Kierrätettyjen materiaalien käyttö raaka-aineena tehokkuuskriteerien mukaisesti (045a) edistää sekä ilmastotavoitetta (DNSH kohta a) Ilmastonmuutoksen hillintä) että ympäristötavoitetta (DNSH kohta d) Kiertotalous) sataprosenttisesti. </a:t>
            </a:r>
          </a:p>
          <a:p>
            <a:r>
              <a:rPr lang="fi-FI" dirty="0"/>
              <a:t>EU:n päästökauppajärjestelmän piirissä olevien hankkeiden osalta arvioitujen kasvihuonekaasujen päästöjen on alitettava vertailuarvo, joka on määritetty ilmaisjaon ehdoksi komission sovellutussäännöissä (EU) 2021/447 </a:t>
            </a:r>
          </a:p>
          <a:p>
            <a:r>
              <a:rPr lang="fi-FI" dirty="0"/>
              <a:t>Fossiilisten polttoaineiden käyttöä edistäviä hankkeita, kaatopaikkoihin, polttolaitoksiin ja mekaanisiin biologisiin käsittelylaitoksiin liittyviä hankkeita sekä sellaisia hankkeita, joissa jätteiden pitkäaikainen loppusijoittaminen voi aiheuttaa haittaa ympäristölle, ei voida rahoittaa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504826" y="3547872"/>
            <a:ext cx="256032" cy="128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693654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DNSH-vaatimukset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1726313"/>
            <a:ext cx="11201399" cy="4351338"/>
          </a:xfrm>
        </p:spPr>
        <p:txBody>
          <a:bodyPr>
            <a:normAutofit fontScale="47500" lnSpcReduction="20000"/>
          </a:bodyPr>
          <a:lstStyle/>
          <a:p>
            <a:r>
              <a:rPr lang="fi-FI" dirty="0"/>
              <a:t>Jokaisen Suomen kestävän kasvun ohjelmasta (</a:t>
            </a:r>
            <a:r>
              <a:rPr lang="fi-FI" u="sng" dirty="0">
                <a:hlinkClick r:id="rId2"/>
              </a:rPr>
              <a:t>https://vm.fi/kestava-kasvu</a:t>
            </a:r>
            <a:r>
              <a:rPr lang="fi-FI" u="sng" dirty="0"/>
              <a:t>)</a:t>
            </a:r>
            <a:r>
              <a:rPr lang="fi-FI" dirty="0"/>
              <a:t> rahoitettavan hankkeen on täytettävä </a:t>
            </a:r>
            <a:r>
              <a:rPr lang="fi-FI" dirty="0" err="1"/>
              <a:t>ns</a:t>
            </a:r>
            <a:r>
              <a:rPr lang="fi-FI" dirty="0"/>
              <a:t> ”</a:t>
            </a:r>
            <a:r>
              <a:rPr lang="fi-FI" dirty="0" err="1"/>
              <a:t>Do</a:t>
            </a:r>
            <a:r>
              <a:rPr lang="fi-FI" dirty="0"/>
              <a:t> No </a:t>
            </a:r>
            <a:r>
              <a:rPr lang="fi-FI" dirty="0" err="1"/>
              <a:t>Significant</a:t>
            </a:r>
            <a:r>
              <a:rPr lang="fi-FI" dirty="0"/>
              <a:t> </a:t>
            </a:r>
            <a:r>
              <a:rPr lang="fi-FI" dirty="0" err="1"/>
              <a:t>Harm</a:t>
            </a:r>
            <a:r>
              <a:rPr lang="fi-FI" dirty="0"/>
              <a:t>”-</a:t>
            </a:r>
            <a:r>
              <a:rPr lang="fi-FI" b="1" dirty="0"/>
              <a:t> </a:t>
            </a:r>
            <a:r>
              <a:rPr lang="fi-FI" dirty="0"/>
              <a:t>vaatimukset. </a:t>
            </a:r>
            <a:r>
              <a:rPr lang="fi-FI" b="1" dirty="0"/>
              <a:t> </a:t>
            </a:r>
            <a:r>
              <a:rPr lang="fi-FI" dirty="0" err="1"/>
              <a:t>EUn</a:t>
            </a:r>
            <a:r>
              <a:rPr lang="fi-FI" dirty="0"/>
              <a:t> elpymisvälineessä (</a:t>
            </a:r>
            <a:r>
              <a:rPr lang="fi-FI" dirty="0" err="1"/>
              <a:t>Recovery</a:t>
            </a:r>
            <a:r>
              <a:rPr lang="fi-FI" dirty="0"/>
              <a:t> and </a:t>
            </a:r>
            <a:r>
              <a:rPr lang="fi-FI" dirty="0" err="1"/>
              <a:t>Resilience</a:t>
            </a:r>
            <a:r>
              <a:rPr lang="fi-FI" dirty="0"/>
              <a:t> </a:t>
            </a:r>
            <a:r>
              <a:rPr lang="fi-FI" dirty="0" err="1"/>
              <a:t>Facility</a:t>
            </a:r>
            <a:r>
              <a:rPr lang="fi-FI" dirty="0"/>
              <a:t>, RRF) on vaatimus siitä, että mitkään toimenpiteet eivät saa aiheuttaa ympäristölle merkittävää haittaa. Taloudellisen toiminnan katsotaan aiheuttavan merkittävää haittaa </a:t>
            </a:r>
            <a:endParaRPr lang="en-US" dirty="0"/>
          </a:p>
          <a:p>
            <a:pPr marL="0" indent="0">
              <a:buNone/>
            </a:pPr>
            <a:r>
              <a:rPr lang="fi-FI" dirty="0"/>
              <a:t>a) ilmastonmuutoksen hillinnälle, </a:t>
            </a:r>
            <a:endParaRPr lang="en-US" dirty="0"/>
          </a:p>
          <a:p>
            <a:pPr marL="0" indent="0">
              <a:buNone/>
            </a:pPr>
            <a:r>
              <a:rPr lang="fi-FI" i="1" dirty="0"/>
              <a:t>- jos kyseinen toiminta aiheuttaa merkittäviä kasvihuonekaasupäästöjä; </a:t>
            </a:r>
            <a:endParaRPr lang="en-US" dirty="0"/>
          </a:p>
          <a:p>
            <a:pPr marL="0" indent="0">
              <a:buNone/>
            </a:pPr>
            <a:r>
              <a:rPr lang="fi-FI" dirty="0"/>
              <a:t>b) ilmastonmuutokseen sopeutumiselle, </a:t>
            </a:r>
            <a:endParaRPr lang="en-US" dirty="0"/>
          </a:p>
          <a:p>
            <a:pPr marL="0" indent="0">
              <a:buNone/>
            </a:pPr>
            <a:r>
              <a:rPr lang="fi-FI" i="1" dirty="0"/>
              <a:t>- jos kyseinen toiminta lisää nykyisen ilmaston ja odotettavissa olevan tulevan ilmaston haitallista vaikutusta kyseiseen toimintaan tai ihmisiin, luontoon tai omaisuuteen; </a:t>
            </a:r>
            <a:endParaRPr lang="en-US" dirty="0"/>
          </a:p>
          <a:p>
            <a:pPr marL="0" indent="0">
              <a:buNone/>
            </a:pPr>
            <a:r>
              <a:rPr lang="fi-FI" dirty="0"/>
              <a:t>c) vesivarojen ja merten luonnonvarojen kestävälle käytölle ja suojelulle, jos kyseinen toiminta heikentää </a:t>
            </a:r>
            <a:endParaRPr lang="en-US" dirty="0"/>
          </a:p>
          <a:p>
            <a:pPr marL="0" indent="0">
              <a:buNone/>
            </a:pPr>
            <a:r>
              <a:rPr lang="fi-FI" i="1" dirty="0"/>
              <a:t>- vesimuodostumien hyvää tilaa tai hyvää ekologista potentiaalia, mukaan lukien pintavedet ja pohjavedet; tai merivesien osalta ympäristön hyvää tilaa; </a:t>
            </a:r>
            <a:endParaRPr lang="en-US" dirty="0"/>
          </a:p>
          <a:p>
            <a:pPr marL="0" indent="0">
              <a:buNone/>
            </a:pPr>
            <a:r>
              <a:rPr lang="fi-FI" dirty="0"/>
              <a:t>d) kiertotaloudelle, mukaan lukien jätteen synnyn ehkäisy ja kierrätys, jos </a:t>
            </a:r>
            <a:endParaRPr lang="en-US" dirty="0"/>
          </a:p>
          <a:p>
            <a:pPr marL="0" indent="0">
              <a:buNone/>
            </a:pPr>
            <a:r>
              <a:rPr lang="fi-FI" i="1" dirty="0"/>
              <a:t>- kyseinen toiminta aiheuttaa huomattavaa tehottomuutta materiaalien käytössä tai luonnonvarojen kuten uusiutumattomien energialähteiden,  raaka-aineiden, veden ja maan suorassa tai epäsuorassa käytössä tuotteiden  elinkaaren yhdessä tai useammassa vaiheessa, myös tuotteiden kestävyyden, korjattavuuden, päivitettävyyden,  uudelleenkäytettävyyden tai kierrätettävyyden osalta; </a:t>
            </a:r>
            <a:endParaRPr lang="en-US" dirty="0"/>
          </a:p>
          <a:p>
            <a:pPr marL="0" indent="0">
              <a:buNone/>
            </a:pPr>
            <a:r>
              <a:rPr lang="fi-FI" i="1" dirty="0"/>
              <a:t>- kyseinen toiminta lisää merkittävästi jätteen syntymistä, polttamista tai hävittämistä, lukuun ottamatta  kierrätykseen kelpaamattoman vaarallisen jätteen polttamista; tai </a:t>
            </a:r>
            <a:endParaRPr lang="en-US" dirty="0"/>
          </a:p>
          <a:p>
            <a:pPr marL="0" indent="0">
              <a:buNone/>
            </a:pPr>
            <a:r>
              <a:rPr lang="fi-FI" i="1" dirty="0"/>
              <a:t>- jätteen pitkäaikainen loppusijoitus voi aiheuttaa merkittävää ja pitkäaikaista haittaa ympäristölle; </a:t>
            </a:r>
            <a:endParaRPr lang="en-US" dirty="0"/>
          </a:p>
          <a:p>
            <a:pPr marL="0" indent="0">
              <a:buNone/>
            </a:pPr>
            <a:r>
              <a:rPr lang="fi-FI" dirty="0"/>
              <a:t>e) ympäristön pilaantumisen ehkäisemiselle ja vähentämiselle, </a:t>
            </a:r>
            <a:endParaRPr lang="en-US" dirty="0"/>
          </a:p>
          <a:p>
            <a:pPr marL="0" indent="0">
              <a:buNone/>
            </a:pPr>
            <a:r>
              <a:rPr lang="fi-FI" i="1" dirty="0"/>
              <a:t>- jos toiminta lisää merkittävästi ilmaan, veteen tai  maaperään kohdistuvia epäpuhtauspäästöjä verrattuna tilanteeseen ennen toiminnan aloittamista; tai </a:t>
            </a:r>
            <a:endParaRPr lang="en-US" dirty="0"/>
          </a:p>
          <a:p>
            <a:pPr marL="0" indent="0">
              <a:buNone/>
            </a:pPr>
            <a:r>
              <a:rPr lang="fi-FI" dirty="0"/>
              <a:t>f) biologisen monimuotoisuuden ja ekosysteemien suojelulle ja ennallistamiselle, jos kyseinen toiminta </a:t>
            </a:r>
            <a:endParaRPr lang="en-US" dirty="0"/>
          </a:p>
          <a:p>
            <a:pPr marL="0" indent="0">
              <a:buNone/>
            </a:pPr>
            <a:r>
              <a:rPr lang="fi-FI" i="1" dirty="0"/>
              <a:t>- merkittävästi heikentää ekosysteemien hyvää tilaa ja sietokykyä; tai heikentää luontotyyppien ja lajien suojelutilannetta, mukaan lukien unionin edun kannalta merkittävät luontotyypit  ja lajit.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842" y="689321"/>
            <a:ext cx="2599157" cy="68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8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Ohjeita hakemiseen 1/2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Hakemusten arviointiin vaikuttavia asioita ovat erityisesti seuraavat:</a:t>
            </a:r>
            <a:endParaRPr lang="fi-FI" sz="1800" dirty="0">
              <a:solidFill>
                <a:srgbClr val="19191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fi-FI" sz="2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hankkeen avulla saavutettava uusi liikevaihto</a:t>
            </a:r>
          </a:p>
          <a:p>
            <a:pPr lvl="1"/>
            <a:r>
              <a:rPr lang="fi-FI" sz="2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hankkeessa esitetyn ratkaisun uutuusarvo</a:t>
            </a:r>
          </a:p>
          <a:p>
            <a:pPr lvl="1"/>
            <a:r>
              <a:rPr lang="fi-FI" sz="2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hankkeen vaikutus kiertotalouden edistämiseen Suomessa (paikallinen, kansallinen tai kansainvälisen tason vaikutus)</a:t>
            </a:r>
          </a:p>
          <a:p>
            <a:pPr lvl="1"/>
            <a:r>
              <a:rPr lang="fi-FI" sz="2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hankkeen toteuttamiskelpoisuus (mm. kokonaisrahoitus ja ympäristölupa)</a:t>
            </a:r>
            <a:endParaRPr lang="fi-FI" dirty="0"/>
          </a:p>
          <a:p>
            <a:r>
              <a:rPr lang="fi-FI" dirty="0"/>
              <a:t>Hakemuksessa on esitettävä, millaisesta ympäristönsuojelun normit ylittävästä ratkaisusta tai millaisesta alan teknisen kehitystason ylittävästä kierrätys- tai uudelleenkäyttöratkaisusta on kyse</a:t>
            </a:r>
          </a:p>
          <a:p>
            <a:pPr lvl="1"/>
            <a:r>
              <a:rPr lang="fi-FI" sz="2100" dirty="0">
                <a:solidFill>
                  <a:srgbClr val="000000"/>
                </a:solidFill>
                <a:latin typeface="Tahoma" panose="020B0604030504040204" pitchFamily="34" charset="0"/>
              </a:rPr>
              <a:t>Mikäli haet unionin ympäristönsuojelun normit ylittävää investointia (ryhmäpoikkeusasetuksen artikla 36), kuvaa millä tavoin investointi on tehokkaampi tai parempi kuin unionin normien mukaiset ympäristönsuojeluratkaisut (mainitse myös, mihin normiin viittaat). </a:t>
            </a:r>
          </a:p>
          <a:p>
            <a:pPr lvl="1"/>
            <a:r>
              <a:rPr lang="fi-FI" sz="2100" dirty="0">
                <a:solidFill>
                  <a:srgbClr val="000000"/>
                </a:solidFill>
                <a:latin typeface="Tahoma" panose="020B0604030504040204" pitchFamily="34" charset="0"/>
              </a:rPr>
              <a:t>Mikäli haet investointitukea muiden toimijoiden tuottaman jätteen kierrätykseen tai uudelleenkäyttöön (ryhmäpoikkeusasetuksen artikla 47), kuvaa miten suunniteltu kierrätysratkaisu ylittää alan viimeisimmän teknisen kehitystason. (Onko ratkaisu jo jossakin käytössä?)</a:t>
            </a:r>
          </a:p>
          <a:p>
            <a:r>
              <a:rPr lang="fi-FI" dirty="0"/>
              <a:t>Hakemukseen liitetään projektisuunnitelma ja julkinen kuvaus hankkeesta</a:t>
            </a:r>
          </a:p>
          <a:p>
            <a:r>
              <a:rPr lang="fi-FI" dirty="0"/>
              <a:t>Projektisuunnitelmassa tulee kuvata, millaisia ympäristöllisiä menettelyjä hankkeen toteutus mahdollisesti edellyttää (esim. ympäristö- tai vesilupa, YVA, Natura-arviointi, luonnonsuojelulain mukainen poikkeuslupa) sekä näiden prosessien aikataulutus</a:t>
            </a:r>
          </a:p>
        </p:txBody>
      </p:sp>
    </p:spTree>
    <p:extLst>
      <p:ext uri="{BB962C8B-B14F-4D97-AF65-F5344CB8AC3E}">
        <p14:creationId xmlns:p14="http://schemas.microsoft.com/office/powerpoint/2010/main" val="1227279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F4846-7C3B-4877-8FAF-8A9343D83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dirty="0"/>
              <a:t>Lisäksi tarvitaan vertailulaskelmat haettavan investoinnin ja vertailuinvestoinnin kustannuksista tukikelpoisen osan määrittelyä varten, elleivät ylimääräisen, tukikelpoisen osan kustannukset ole yksilöitävissä erilleen kokonaisinvestoinnista</a:t>
            </a:r>
          </a:p>
          <a:p>
            <a:r>
              <a:rPr lang="fi-FI" sz="1800" dirty="0"/>
              <a:t>Lisäksi projektisuunnitelmassa olisi hyvä esittää jäte- tai sivuvirran hyödyntämisen massatase tai muu laskelma, jotta voidaan osoittaa hyödyntäminen painon osalta vähintään 50 prosenttisesti uusioraaka-aineeksi.  </a:t>
            </a:r>
          </a:p>
          <a:p>
            <a:r>
              <a:rPr lang="fi-FI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Kierrätykseksi ei katsota hyödyntämistä energiana eikä uudelleenkäsittelyä materiaaleiksi, joita käytetään polttoaineina tai maantäyttötoimiin.</a:t>
            </a:r>
            <a:endParaRPr lang="fi-FI" sz="1800" dirty="0"/>
          </a:p>
          <a:p>
            <a:r>
              <a:rPr lang="fi-FI" sz="1800" dirty="0"/>
              <a:t>Tarvitaan myös investoinnin kannattavuuslaskelmat</a:t>
            </a:r>
          </a:p>
          <a:p>
            <a:r>
              <a:rPr lang="fi-FI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Pk-yrityksen täytyy toimittaa hakemuksen mukana myös seuraavat yrityksen taloustiedot: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70000"/>
              </a:lnSpc>
            </a:pPr>
            <a:r>
              <a:rPr lang="fi-FI" sz="1300" dirty="0">
                <a:solidFill>
                  <a:srgbClr val="000000"/>
                </a:solidFill>
                <a:latin typeface="Tahoma" panose="020B0604030504040204" pitchFamily="34" charset="0"/>
              </a:rPr>
              <a:t>Enintään kaksi kuukautta vanha tuloslaskelma</a:t>
            </a:r>
          </a:p>
          <a:p>
            <a:pPr lvl="1">
              <a:lnSpc>
                <a:spcPct val="70000"/>
              </a:lnSpc>
            </a:pPr>
            <a:r>
              <a:rPr lang="fi-FI" sz="1300" dirty="0">
                <a:solidFill>
                  <a:srgbClr val="000000"/>
                </a:solidFill>
                <a:latin typeface="Tahoma" panose="020B0604030504040204" pitchFamily="34" charset="0"/>
              </a:rPr>
              <a:t>Tase kirjanpitoajona kuluvalta tilikaudelta</a:t>
            </a:r>
          </a:p>
          <a:p>
            <a:pPr lvl="1">
              <a:lnSpc>
                <a:spcPct val="70000"/>
              </a:lnSpc>
            </a:pPr>
            <a:r>
              <a:rPr lang="fi-FI" sz="1300" dirty="0">
                <a:solidFill>
                  <a:srgbClr val="000000"/>
                </a:solidFill>
                <a:latin typeface="Tahoma" panose="020B0604030504040204" pitchFamily="34" charset="0"/>
              </a:rPr>
              <a:t>Viimeisin tilinpäätös</a:t>
            </a:r>
          </a:p>
          <a:p>
            <a:pPr lvl="1">
              <a:lnSpc>
                <a:spcPct val="70000"/>
              </a:lnSpc>
            </a:pPr>
            <a:r>
              <a:rPr lang="fi-FI" sz="1300" dirty="0">
                <a:solidFill>
                  <a:srgbClr val="000000"/>
                </a:solidFill>
                <a:latin typeface="Tahoma" panose="020B0604030504040204" pitchFamily="34" charset="0"/>
              </a:rPr>
              <a:t>Investoinnin kokonaisrahoitukseen liittyvä dokumentaatio</a:t>
            </a:r>
          </a:p>
          <a:p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4CBA570-2AE2-4FE4-A32A-A78485681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365125"/>
            <a:ext cx="11201400" cy="1325563"/>
          </a:xfrm>
        </p:spPr>
        <p:txBody>
          <a:bodyPr/>
          <a:lstStyle/>
          <a:p>
            <a:r>
              <a:rPr lang="fi-FI" dirty="0"/>
              <a:t>Ohjeita hakemiseen 2/2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9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60B03F9-F5E0-49FB-B66A-476492974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AGENDA</a:t>
            </a:r>
            <a:br>
              <a:rPr lang="fi-FI" dirty="0"/>
            </a:br>
            <a:r>
              <a:rPr lang="fi-FI" sz="1800" dirty="0"/>
              <a:t>Tilaisuus tallennetaan</a:t>
            </a:r>
            <a:endParaRPr lang="fi-FI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FB3FFAB-822C-446D-B8E9-EF0103B2B5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Tilaisuuden avaus, Timo Metsä-Tokila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Haun kuvaus ja periaatteet, Katja Ahola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Kysymyksiä ja vastauksia 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9" name="Picture Placeholder 8" descr="A close-up of a camera lens&#10;&#10;Description automatically generated with medium confidence">
            <a:extLst>
              <a:ext uri="{FF2B5EF4-FFF2-40B4-BE49-F238E27FC236}">
                <a16:creationId xmlns:a16="http://schemas.microsoft.com/office/drawing/2014/main" id="{36E3DADE-6903-4E2E-90F4-849C95F0E6F5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r="22501"/>
          <a:stretch/>
        </p:blipFill>
        <p:spPr/>
      </p:pic>
    </p:spTree>
    <p:extLst>
      <p:ext uri="{BB962C8B-B14F-4D97-AF65-F5344CB8AC3E}">
        <p14:creationId xmlns:p14="http://schemas.microsoft.com/office/powerpoint/2010/main" val="1253763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280965"/>
            <a:ext cx="11201399" cy="1325563"/>
          </a:xfrm>
        </p:spPr>
        <p:txBody>
          <a:bodyPr/>
          <a:lstStyle/>
          <a:p>
            <a:r>
              <a:rPr lang="fi-FI" dirty="0"/>
              <a:t>Rahoituksen hakeminen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1264891"/>
            <a:ext cx="11201399" cy="4901776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fi-FI" sz="1600" dirty="0"/>
            </a:br>
            <a:endParaRPr lang="fi-FI" sz="1600" dirty="0"/>
          </a:p>
          <a:p>
            <a:r>
              <a:rPr lang="fi-FI" sz="1800" dirty="0"/>
              <a:t>Hakijan ja hakemuksen perustiedot täytetään normaalisti Business Finlandin sähköisessä hakemusjärjestelmässä (</a:t>
            </a:r>
            <a:r>
              <a:rPr lang="fi-FI" sz="1800" dirty="0">
                <a:hlinkClick r:id="rId2"/>
              </a:rPr>
              <a:t>https://www.businessfinland.fi/suomalaisille-asiakkaille</a:t>
            </a:r>
            <a:r>
              <a:rPr lang="fi-FI" sz="1800">
                <a:hlinkClick r:id="rId2"/>
              </a:rPr>
              <a:t>/asiointipalvelu</a:t>
            </a:r>
            <a:r>
              <a:rPr lang="fi-FI" sz="1800"/>
              <a:t>). </a:t>
            </a:r>
            <a:endParaRPr lang="fi-FI" sz="1800" dirty="0"/>
          </a:p>
          <a:p>
            <a:r>
              <a:rPr lang="fi-FI" sz="1800" dirty="0"/>
              <a:t>Investointihanketta haetaan </a:t>
            </a:r>
            <a:r>
              <a:rPr lang="fi-FI" sz="1800" i="1" dirty="0"/>
              <a:t>Kiertotalouden investointiavustus</a:t>
            </a:r>
            <a:r>
              <a:rPr lang="fi-FI" sz="1800" dirty="0"/>
              <a:t> -hakemuksella. </a:t>
            </a:r>
          </a:p>
          <a:p>
            <a:r>
              <a:rPr lang="fi-FI" sz="1800" dirty="0"/>
              <a:t>Valitse kohdassa ”RRF – Suomen kestävän kasvun ohjelma” -valikosta hakuilmoituksessa ilmoitettu hakutunniste </a:t>
            </a:r>
            <a:r>
              <a:rPr lang="fi-FI" sz="1800" b="1" dirty="0"/>
              <a:t>RRF- Kierrätys- ja uudelleenkäyttöinvestoinnit.</a:t>
            </a:r>
            <a:endParaRPr lang="fi-FI" sz="1800" dirty="0"/>
          </a:p>
          <a:p>
            <a:r>
              <a:rPr lang="fi-FI" sz="1800" dirty="0"/>
              <a:t>Vastaa projektin osalta ympäristövaikutuksiin liittyviin kysymyksiin. Jokaisen Suomen kestävän kasvun ohjelmasta rahoitettavan hankkeen on täytettävä ns. ”</a:t>
            </a:r>
            <a:r>
              <a:rPr lang="fi-FI" sz="1800" dirty="0" err="1"/>
              <a:t>Do</a:t>
            </a:r>
            <a:r>
              <a:rPr lang="fi-FI" sz="1800" dirty="0"/>
              <a:t> No </a:t>
            </a:r>
            <a:r>
              <a:rPr lang="fi-FI" sz="1800" dirty="0" err="1"/>
              <a:t>Significant</a:t>
            </a:r>
            <a:r>
              <a:rPr lang="fi-FI" sz="1800" dirty="0"/>
              <a:t> </a:t>
            </a:r>
            <a:r>
              <a:rPr lang="fi-FI" sz="1800" dirty="0" err="1"/>
              <a:t>Harm</a:t>
            </a:r>
            <a:r>
              <a:rPr lang="fi-FI" sz="1800" dirty="0"/>
              <a:t>”-vaatimukset. EU:n elpymisvälineessä on vaatimus siitä, että mitkään toimenpiteet eivät saa aiheuttaa ympäristölle merkittävää haittaa.</a:t>
            </a:r>
          </a:p>
          <a:p>
            <a:r>
              <a:rPr lang="fi-FI" sz="1800" dirty="0"/>
              <a:t>Suomen Kestävän kasvun ohjelman valmistelun aikana laadittuihin laaja-alaisiin DNSH-ennakkoarviointeihin on hyvä tutustua ohjelmadokumentin</a:t>
            </a:r>
            <a:r>
              <a:rPr lang="fi-FI" sz="1800" u="sng" dirty="0"/>
              <a:t> (</a:t>
            </a:r>
            <a:r>
              <a:rPr lang="fi-FI" sz="1800" u="sng" dirty="0">
                <a:hlinkClick r:id="rId3" tooltip="https://julkaisut.valtioneuvosto.fi/handle/10024/163176"/>
              </a:rPr>
              <a:t>https://julkaisut.valtioneuvosto.fi/handle/10024/163176</a:t>
            </a:r>
            <a:r>
              <a:rPr lang="fi-FI" sz="1800" u="sng" dirty="0"/>
              <a:t>) </a:t>
            </a:r>
            <a:r>
              <a:rPr lang="fi-FI" sz="1800" dirty="0"/>
              <a:t>liitteessä 3, s. 443-445</a:t>
            </a:r>
          </a:p>
          <a:p>
            <a:endParaRPr lang="fi-FI" sz="1800" dirty="0"/>
          </a:p>
          <a:p>
            <a:pPr marL="0" indent="0">
              <a:buNone/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944366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5064" y="4983480"/>
            <a:ext cx="2587752" cy="1005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6" y="269331"/>
            <a:ext cx="11201399" cy="627652"/>
          </a:xfrm>
        </p:spPr>
        <p:txBody>
          <a:bodyPr>
            <a:normAutofit fontScale="90000"/>
          </a:bodyPr>
          <a:lstStyle/>
          <a:p>
            <a:r>
              <a:rPr lang="fi-FI" dirty="0"/>
              <a:t>Hakemuksen perustiedot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1134728"/>
            <a:ext cx="11201399" cy="5558655"/>
          </a:xfrm>
        </p:spPr>
        <p:txBody>
          <a:bodyPr/>
          <a:lstStyle/>
          <a:p>
            <a:pPr lvl="1"/>
            <a:r>
              <a:rPr lang="fi-FI" sz="1800" dirty="0"/>
              <a:t>Valinta tehdään perustiedot sivun alalaidassa olevalla ”RRF- Suomen Kestävän Kasvun ohjelma” valikossa. </a:t>
            </a:r>
            <a:r>
              <a:rPr lang="fi-FI" sz="1800" dirty="0" err="1"/>
              <a:t>Alasvetovalikosta</a:t>
            </a:r>
            <a:r>
              <a:rPr lang="fi-FI" sz="1800" dirty="0"/>
              <a:t> valitaan oikea teema, johon hakemus kuuluu. </a:t>
            </a:r>
          </a:p>
          <a:p>
            <a:pPr lvl="1"/>
            <a:r>
              <a:rPr lang="fi-FI" sz="1800" dirty="0"/>
              <a:t>Hakemuksella näkyy vain avoimena olevien RRF-hakujen tunnisteet</a:t>
            </a:r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5964" b="30863"/>
          <a:stretch/>
        </p:blipFill>
        <p:spPr>
          <a:xfrm>
            <a:off x="1314400" y="2125192"/>
            <a:ext cx="9158904" cy="34134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55064" y="4941439"/>
            <a:ext cx="2852063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sz="900" b="1" dirty="0"/>
              <a:t>RRF-Kierrätys- ja uudelleenkäyttöinvestoinnit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71896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6" y="269331"/>
            <a:ext cx="11201399" cy="627652"/>
          </a:xfrm>
        </p:spPr>
        <p:txBody>
          <a:bodyPr>
            <a:normAutofit fontScale="90000"/>
          </a:bodyPr>
          <a:lstStyle/>
          <a:p>
            <a:r>
              <a:rPr lang="fi-FI" dirty="0"/>
              <a:t>Hakemus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896984"/>
            <a:ext cx="11201399" cy="5558655"/>
          </a:xfrm>
        </p:spPr>
        <p:txBody>
          <a:bodyPr/>
          <a:lstStyle/>
          <a:p>
            <a:pPr lvl="1"/>
            <a:r>
              <a:rPr lang="fi-FI" sz="1800" dirty="0"/>
              <a:t>RRF-tunnisteen valinnan jälkeen asiakkaalle aukeaa </a:t>
            </a:r>
            <a:r>
              <a:rPr lang="fi-FI" sz="1800" b="1" dirty="0"/>
              <a:t>kuutta</a:t>
            </a:r>
            <a:r>
              <a:rPr lang="fi-FI" sz="1800" dirty="0"/>
              <a:t> eri ympäristötavoitetta koskevat kysymykset vastattavaksi hakemuksen perustiedot –sivulle. </a:t>
            </a:r>
          </a:p>
          <a:p>
            <a:pPr lvl="1"/>
            <a:r>
              <a:rPr lang="fi-FI" sz="1800" dirty="0"/>
              <a:t>Jos asiakas vastaa ”kyllä” ensimmäiseen kysymykseen, aukeaa asiakkaalle kyseistä ympäristötavoitetta koskeva tarkennuskysymys vastattavaksi ja perusteltavaksi  (esimerkki alla) </a:t>
            </a:r>
            <a:endParaRPr lang="fi-FI" dirty="0"/>
          </a:p>
          <a:p>
            <a:pPr lvl="1"/>
            <a:endParaRPr lang="fi-FI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28" y="2118541"/>
            <a:ext cx="11297194" cy="406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67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6" y="269331"/>
            <a:ext cx="11201399" cy="627652"/>
          </a:xfrm>
        </p:spPr>
        <p:txBody>
          <a:bodyPr>
            <a:normAutofit fontScale="90000"/>
          </a:bodyPr>
          <a:lstStyle/>
          <a:p>
            <a:r>
              <a:rPr lang="fi-FI" dirty="0"/>
              <a:t>Hakemus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583158"/>
            <a:ext cx="11201399" cy="5558655"/>
          </a:xfrm>
        </p:spPr>
        <p:txBody>
          <a:bodyPr/>
          <a:lstStyle/>
          <a:p>
            <a:pPr marL="457200" lvl="1" indent="0">
              <a:buNone/>
            </a:pPr>
            <a:endParaRPr lang="fi-FI" dirty="0"/>
          </a:p>
          <a:p>
            <a:pPr lvl="1"/>
            <a:r>
              <a:rPr lang="fi-FI" dirty="0"/>
              <a:t>Jos asiakas vastaa ”ei” ensimmäiseen kysymykseen hänelle aukeaa perustelukenttä ja siihen liittyvät ohjeet (esimerkki alla)</a:t>
            </a:r>
          </a:p>
          <a:p>
            <a:pPr lvl="1"/>
            <a:r>
              <a:rPr lang="fi-FI" dirty="0"/>
              <a:t>Sama kysymys-vastausmenettely toistuu kaikkien kuuden ympäristötavoitteen osalta</a:t>
            </a:r>
          </a:p>
          <a:p>
            <a:pPr lvl="1"/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0291"/>
          <a:stretch/>
        </p:blipFill>
        <p:spPr>
          <a:xfrm>
            <a:off x="753156" y="1917546"/>
            <a:ext cx="10704739" cy="422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88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29D53-9D7A-411D-956A-10B1B3395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Hakuohje löytyy haun sivulta:</a:t>
            </a:r>
          </a:p>
          <a:p>
            <a:pPr marL="0" indent="0">
              <a:buNone/>
            </a:pPr>
            <a:r>
              <a:rPr lang="fi-FI" dirty="0">
                <a:hlinkClick r:id="rId2"/>
              </a:rPr>
              <a:t>https://www.businessfinland.fi/ajankohtaista/haut/2022/rahoitushaku-kierratys--ja-uudelleenkayttoinvestoinnit</a:t>
            </a:r>
            <a:r>
              <a:rPr lang="fi-FI" dirty="0"/>
              <a:t> </a:t>
            </a:r>
          </a:p>
          <a:p>
            <a:endParaRPr lang="fi-FI" dirty="0"/>
          </a:p>
          <a:p>
            <a:r>
              <a:rPr lang="fi-FI" dirty="0"/>
              <a:t>Hakijoita kehotetaan ottamaan yhteyttä Business Finlandiin hyvissä ajoin ennen hakemuksen jättämistä. </a:t>
            </a:r>
          </a:p>
          <a:p>
            <a:endParaRPr lang="fi-FI" dirty="0"/>
          </a:p>
          <a:p>
            <a:r>
              <a:rPr lang="fi-FI" dirty="0"/>
              <a:t>Haun määräaika on 5.10.2022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A73DF3-5087-47AC-9D93-42ED51B52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6" y="269331"/>
            <a:ext cx="11201399" cy="627652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/>
              <a:t>Hakuohje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94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E2369-072A-41C1-8FA9-B1782FD7F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456C2-2DAF-4070-9731-B1E54936F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0160" y="3838751"/>
            <a:ext cx="10122946" cy="2584450"/>
          </a:xfrm>
        </p:spPr>
        <p:txBody>
          <a:bodyPr>
            <a:normAutofit/>
          </a:bodyPr>
          <a:lstStyle/>
          <a:p>
            <a:r>
              <a:rPr lang="fi-FI" dirty="0"/>
              <a:t>Lisätietoja: </a:t>
            </a:r>
          </a:p>
          <a:p>
            <a:r>
              <a:rPr lang="fi-FI" dirty="0"/>
              <a:t>Tuomas Lehtinen, Ilmari Absetz</a:t>
            </a:r>
            <a:br>
              <a:rPr lang="fi-FI" dirty="0"/>
            </a:br>
            <a:r>
              <a:rPr lang="fi-FI" dirty="0"/>
              <a:t>etunimi.sukunimi@businessfinland.fi </a:t>
            </a:r>
          </a:p>
          <a:p>
            <a:endParaRPr lang="fi-FI" dirty="0"/>
          </a:p>
          <a:p>
            <a:r>
              <a:rPr lang="fi-FI" dirty="0">
                <a:hlinkClick r:id="rId2"/>
              </a:rPr>
              <a:t>https://www.businessfinland.fi/ajankohtaista/haut/2022/rahoitushaku-kierratys--ja-uudelleenkayttoinvestoinnit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236" y="5899869"/>
            <a:ext cx="3184037" cy="83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74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77AC8-E603-49BE-8BAF-41346AD60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Rahoitushaun tavoite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BBDC6-894A-467B-8E8A-FA18C3173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/>
              <a:t>Tavoitteena on edistää uudelleenkäyttöön ja kierrätykseen liittyviä investointeja, jotka ovat alan teknisen kehitystason tai ympäristösuojelun tason EU-normit ylittäviä ratkaisuja </a:t>
            </a:r>
          </a:p>
          <a:p>
            <a:r>
              <a:rPr lang="fi-FI" dirty="0"/>
              <a:t>Vauhditetaan teollisuuden sivu- ja jätevirtojen (esim. biotalouden) sekä muiden keskeisten materiaalien (esim. muovit, tekstiilit, pakkaukset, sähkö- ja elektroniikkalaitteet, rakennus- ja purkumateriaalit) uudelleenkäyttöä ja kierrätystä. </a:t>
            </a:r>
          </a:p>
          <a:p>
            <a:r>
              <a:rPr lang="fi-FI" dirty="0"/>
              <a:t>Rahoitus kohdistuu </a:t>
            </a:r>
          </a:p>
          <a:p>
            <a:pPr lvl="1"/>
            <a:r>
              <a:rPr lang="fi-FI" dirty="0"/>
              <a:t>Ensimmäisiin kaupallisiin laitosinvestointeihin</a:t>
            </a:r>
          </a:p>
          <a:p>
            <a:pPr lvl="1"/>
            <a:r>
              <a:rPr lang="fi-FI" dirty="0"/>
              <a:t>Uuden teknologian käyttöönottoon olemassa olevissa prosesseissa </a:t>
            </a:r>
          </a:p>
          <a:p>
            <a:pPr lvl="1"/>
            <a:r>
              <a:rPr lang="fi-FI" dirty="0"/>
              <a:t>Uudelleenkäyttöä ja kierrätystä edistäviin digitaalisiin ratkaisuihin (ei kuitenkaan verkkokaupan ja jakelukanavan investointeihin). </a:t>
            </a:r>
          </a:p>
        </p:txBody>
      </p:sp>
    </p:spTree>
    <p:extLst>
      <p:ext uri="{BB962C8B-B14F-4D97-AF65-F5344CB8AC3E}">
        <p14:creationId xmlns:p14="http://schemas.microsoft.com/office/powerpoint/2010/main" val="2729277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199" y="597815"/>
            <a:ext cx="11506143" cy="1050339"/>
          </a:xfrm>
        </p:spPr>
        <p:txBody>
          <a:bodyPr>
            <a:normAutofit fontScale="90000"/>
          </a:bodyPr>
          <a:lstStyle/>
          <a:p>
            <a:r>
              <a:rPr lang="fi-FI" dirty="0"/>
              <a:t>Rahoitushaku kierrätys- ja uudelleenkäyttöinvestoinneille</a:t>
            </a:r>
          </a:p>
        </p:txBody>
      </p:sp>
      <p:sp>
        <p:nvSpPr>
          <p:cNvPr id="3" name="Rectangle 2"/>
          <p:cNvSpPr/>
          <p:nvPr/>
        </p:nvSpPr>
        <p:spPr>
          <a:xfrm>
            <a:off x="360670" y="1791588"/>
            <a:ext cx="10878543" cy="4629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fi-FI" sz="2400" dirty="0"/>
              <a:t>Perustana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fi-FI" sz="2000" dirty="0">
                <a:solidFill>
                  <a:srgbClr val="191919"/>
                </a:solidFill>
              </a:rPr>
              <a:t>Valtioneuvoston asetus 1197/2020 kiertotalouden ja kestävän vihreän kasvun edistämiseen myönnettävästä investointiavustuksesta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fi-FI" sz="2000" dirty="0">
                <a:solidFill>
                  <a:srgbClr val="191919"/>
                </a:solidFill>
              </a:rPr>
              <a:t>EU:n Ryhmäpoikkeusasetus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fi-FI" sz="2400" dirty="0"/>
              <a:t>Hakuun käytettävissä yhteensä n. 30 </a:t>
            </a:r>
            <a:r>
              <a:rPr lang="fi-FI" sz="2400" dirty="0" err="1"/>
              <a:t>Meur</a:t>
            </a:r>
            <a:r>
              <a:rPr lang="fi-FI" sz="2400" dirty="0"/>
              <a:t> rahoitusta, josta osa on Business Finlandin kansallista rahoitusta ja osa EU:n elpymis- ja palautumistukivälineen (RRF) rahoitusta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fi-FI" sz="2400" dirty="0"/>
              <a:t>Rahan lähde ei vaikuta rahoituksen tukitasoon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fi-FI" sz="2400" dirty="0"/>
              <a:t>Haku sulkeutuu 5.10.2022.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fi-FI" sz="2400" dirty="0"/>
              <a:t>Rahoituspäätökset pyritään tekemään vuoden 2022 loppuun mennessä.</a:t>
            </a:r>
          </a:p>
          <a:p>
            <a:endParaRPr lang="fi-FI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8210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0B9B-5FF1-4290-88E3-CBED17910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Mikä on kestävän kasvun ohjelma RRF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013CE-EF5A-4FA0-8318-DCA24B124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91919"/>
                </a:solidFill>
                <a:effectLst/>
              </a:rPr>
              <a:t>RRF = Recovery and Resilience Facility</a:t>
            </a:r>
          </a:p>
          <a:p>
            <a:r>
              <a:rPr lang="fi-FI" b="0" i="0" dirty="0">
                <a:solidFill>
                  <a:srgbClr val="191919"/>
                </a:solidFill>
                <a:effectLst/>
              </a:rPr>
              <a:t>Euroopan unionin elpymisvälineestä tulee myönnettäväksi Business Finlandin kautta 530 miljoonaa suomalaisille yrityksille.</a:t>
            </a:r>
          </a:p>
          <a:p>
            <a:pPr lvl="1"/>
            <a:r>
              <a:rPr lang="fi-FI" b="0" i="0" dirty="0">
                <a:solidFill>
                  <a:srgbClr val="191919"/>
                </a:solidFill>
                <a:effectLst/>
              </a:rPr>
              <a:t>150-170 miljoonaa euroa vuodessa vuosina 2021-2023</a:t>
            </a:r>
            <a:endParaRPr lang="fi-FI" dirty="0">
              <a:solidFill>
                <a:srgbClr val="191919"/>
              </a:solidFill>
            </a:endParaRPr>
          </a:p>
          <a:p>
            <a:r>
              <a:rPr lang="fi-FI" b="0" i="0" dirty="0">
                <a:solidFill>
                  <a:srgbClr val="191919"/>
                </a:solidFill>
                <a:effectLst/>
              </a:rPr>
              <a:t>Suomen kestävän kasvun ohjelma vauhdittaa kilpailukykyä, investointeja, osaamistason nostoa sekä tutkimusta, kehitystä ja innovaatioita.</a:t>
            </a:r>
          </a:p>
          <a:p>
            <a:r>
              <a:rPr lang="fi-FI" b="0" i="0" dirty="0">
                <a:solidFill>
                  <a:srgbClr val="191919"/>
                </a:solidFill>
                <a:effectLst/>
              </a:rPr>
              <a:t>Elpymisrahoituksella edistetään elinkeinorakenteen uudistumista ja suomalaisten yritysten kestäviin ratkaisuihin perustuvaa kilpailuetua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0083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4E358-B5DA-4B25-BD1E-3BB048537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Yhteenveto haun tavoitteista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E6D48E4-937B-4FAC-A82F-DA417845FA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3335849"/>
              </p:ext>
            </p:extLst>
          </p:nvPr>
        </p:nvGraphicFramePr>
        <p:xfrm>
          <a:off x="806824" y="1348311"/>
          <a:ext cx="10237694" cy="4315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9CB1757-C26E-404E-910A-B320B35A9619}"/>
              </a:ext>
            </a:extLst>
          </p:cNvPr>
          <p:cNvSpPr txBox="1"/>
          <p:nvPr/>
        </p:nvSpPr>
        <p:spPr>
          <a:xfrm>
            <a:off x="628268" y="5640723"/>
            <a:ext cx="109545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dirty="0"/>
              <a:t>*Huom. Investoinneissa tukikelpoisia kustannuksia ovat </a:t>
            </a:r>
            <a:r>
              <a:rPr lang="fi-FI" sz="1600" b="1" dirty="0"/>
              <a:t>vain ylimääräiset investointikustannukset</a:t>
            </a:r>
            <a:r>
              <a:rPr lang="fi-FI" sz="1600" dirty="0"/>
              <a:t>, joita unionin normit tai alan teknisen kehitystason ylittävistä ratkaisuista aiheutuu</a:t>
            </a:r>
          </a:p>
          <a:p>
            <a:r>
              <a:rPr lang="fi-FI" sz="900" dirty="0"/>
              <a:t> 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02277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8" y="862081"/>
            <a:ext cx="10902091" cy="485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61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234" y="2788865"/>
            <a:ext cx="10391533" cy="1280271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0315BDD-AD26-457A-8FA6-A849126A675A}"/>
              </a:ext>
            </a:extLst>
          </p:cNvPr>
          <p:cNvSpPr/>
          <p:nvPr/>
        </p:nvSpPr>
        <p:spPr>
          <a:xfrm>
            <a:off x="3272011" y="2061256"/>
            <a:ext cx="2280491" cy="2593041"/>
          </a:xfrm>
          <a:custGeom>
            <a:avLst/>
            <a:gdLst>
              <a:gd name="connsiteX0" fmla="*/ 0 w 2280491"/>
              <a:gd name="connsiteY0" fmla="*/ 0 h 4230478"/>
              <a:gd name="connsiteX1" fmla="*/ 2280491 w 2280491"/>
              <a:gd name="connsiteY1" fmla="*/ 0 h 4230478"/>
              <a:gd name="connsiteX2" fmla="*/ 2280491 w 2280491"/>
              <a:gd name="connsiteY2" fmla="*/ 4230478 h 4230478"/>
              <a:gd name="connsiteX3" fmla="*/ 0 w 2280491"/>
              <a:gd name="connsiteY3" fmla="*/ 4230478 h 4230478"/>
              <a:gd name="connsiteX4" fmla="*/ 0 w 2280491"/>
              <a:gd name="connsiteY4" fmla="*/ 0 h 4230478"/>
              <a:gd name="connsiteX0" fmla="*/ 0 w 2280491"/>
              <a:gd name="connsiteY0" fmla="*/ 176270 h 4406748"/>
              <a:gd name="connsiteX1" fmla="*/ 2280491 w 2280491"/>
              <a:gd name="connsiteY1" fmla="*/ 0 h 4406748"/>
              <a:gd name="connsiteX2" fmla="*/ 2280491 w 2280491"/>
              <a:gd name="connsiteY2" fmla="*/ 4406748 h 4406748"/>
              <a:gd name="connsiteX3" fmla="*/ 0 w 2280491"/>
              <a:gd name="connsiteY3" fmla="*/ 4406748 h 4406748"/>
              <a:gd name="connsiteX4" fmla="*/ 0 w 2280491"/>
              <a:gd name="connsiteY4" fmla="*/ 176270 h 440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0491" h="4406748">
                <a:moveTo>
                  <a:pt x="0" y="176270"/>
                </a:moveTo>
                <a:lnTo>
                  <a:pt x="2280491" y="0"/>
                </a:lnTo>
                <a:lnTo>
                  <a:pt x="2280491" y="4406748"/>
                </a:lnTo>
                <a:lnTo>
                  <a:pt x="0" y="4406748"/>
                </a:lnTo>
                <a:lnTo>
                  <a:pt x="0" y="17627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defRPr/>
            </a:pPr>
            <a:endParaRPr lang="fi-FI" dirty="0">
              <a:solidFill>
                <a:prstClr val="white"/>
              </a:solidFill>
              <a:latin typeface="Tahoma"/>
              <a:sym typeface="Calibri"/>
            </a:endParaRPr>
          </a:p>
          <a:p>
            <a:pPr algn="ctr">
              <a:defRPr/>
            </a:pPr>
            <a:r>
              <a:rPr lang="fi-FI" dirty="0" err="1">
                <a:solidFill>
                  <a:prstClr val="white"/>
                </a:solidFill>
                <a:latin typeface="Tahoma"/>
                <a:sym typeface="Calibri"/>
              </a:rPr>
              <a:t>PK-yritykset</a:t>
            </a:r>
            <a:endParaRPr lang="fi-FI" dirty="0">
              <a:solidFill>
                <a:prstClr val="white"/>
              </a:solidFill>
              <a:latin typeface="Tahoma"/>
              <a:sym typeface="Calibri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D274E1-54E9-4261-B77E-E58BBC8B9A17}"/>
              </a:ext>
            </a:extLst>
          </p:cNvPr>
          <p:cNvSpPr/>
          <p:nvPr/>
        </p:nvSpPr>
        <p:spPr>
          <a:xfrm>
            <a:off x="5782020" y="1829901"/>
            <a:ext cx="2280491" cy="2824395"/>
          </a:xfrm>
          <a:custGeom>
            <a:avLst/>
            <a:gdLst>
              <a:gd name="connsiteX0" fmla="*/ 0 w 2280491"/>
              <a:gd name="connsiteY0" fmla="*/ 0 h 4428780"/>
              <a:gd name="connsiteX1" fmla="*/ 2280491 w 2280491"/>
              <a:gd name="connsiteY1" fmla="*/ 0 h 4428780"/>
              <a:gd name="connsiteX2" fmla="*/ 2280491 w 2280491"/>
              <a:gd name="connsiteY2" fmla="*/ 4428780 h 4428780"/>
              <a:gd name="connsiteX3" fmla="*/ 0 w 2280491"/>
              <a:gd name="connsiteY3" fmla="*/ 4428780 h 4428780"/>
              <a:gd name="connsiteX4" fmla="*/ 0 w 2280491"/>
              <a:gd name="connsiteY4" fmla="*/ 0 h 4428780"/>
              <a:gd name="connsiteX0" fmla="*/ 0 w 2280491"/>
              <a:gd name="connsiteY0" fmla="*/ 209321 h 4638101"/>
              <a:gd name="connsiteX1" fmla="*/ 2280491 w 2280491"/>
              <a:gd name="connsiteY1" fmla="*/ 0 h 4638101"/>
              <a:gd name="connsiteX2" fmla="*/ 2280491 w 2280491"/>
              <a:gd name="connsiteY2" fmla="*/ 4638101 h 4638101"/>
              <a:gd name="connsiteX3" fmla="*/ 0 w 2280491"/>
              <a:gd name="connsiteY3" fmla="*/ 4638101 h 4638101"/>
              <a:gd name="connsiteX4" fmla="*/ 0 w 2280491"/>
              <a:gd name="connsiteY4" fmla="*/ 209321 h 463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0491" h="4638101">
                <a:moveTo>
                  <a:pt x="0" y="209321"/>
                </a:moveTo>
                <a:lnTo>
                  <a:pt x="2280491" y="0"/>
                </a:lnTo>
                <a:lnTo>
                  <a:pt x="2280491" y="4638101"/>
                </a:lnTo>
                <a:lnTo>
                  <a:pt x="0" y="4638101"/>
                </a:lnTo>
                <a:lnTo>
                  <a:pt x="0" y="209321"/>
                </a:lnTo>
                <a:close/>
              </a:path>
            </a:pathLst>
          </a:custGeom>
          <a:solidFill>
            <a:srgbClr val="437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defRPr/>
            </a:pPr>
            <a:endParaRPr lang="fi-FI" dirty="0">
              <a:solidFill>
                <a:prstClr val="white"/>
              </a:solidFill>
              <a:latin typeface="Tahoma"/>
              <a:sym typeface="Calibri"/>
            </a:endParaRPr>
          </a:p>
          <a:p>
            <a:pPr algn="ctr">
              <a:defRPr/>
            </a:pPr>
            <a:r>
              <a:rPr lang="fi-FI" dirty="0">
                <a:solidFill>
                  <a:prstClr val="white"/>
                </a:solidFill>
                <a:latin typeface="Tahoma"/>
                <a:sym typeface="Calibri"/>
              </a:rPr>
              <a:t>MIDCAP-yritykset</a:t>
            </a:r>
          </a:p>
          <a:p>
            <a:pPr algn="ctr">
              <a:defRPr/>
            </a:pPr>
            <a:r>
              <a:rPr lang="fi-FI" sz="1200" dirty="0">
                <a:solidFill>
                  <a:prstClr val="white"/>
                </a:solidFill>
                <a:latin typeface="Tahoma"/>
                <a:sym typeface="Calibri"/>
              </a:rPr>
              <a:t>Liikevaihto </a:t>
            </a:r>
            <a:r>
              <a:rPr lang="fi-FI" sz="1200" dirty="0" err="1">
                <a:solidFill>
                  <a:prstClr val="white"/>
                </a:solidFill>
                <a:latin typeface="Tahoma"/>
                <a:sym typeface="Calibri"/>
              </a:rPr>
              <a:t>max</a:t>
            </a:r>
            <a:r>
              <a:rPr lang="fi-FI" sz="1200" dirty="0">
                <a:solidFill>
                  <a:prstClr val="white"/>
                </a:solidFill>
                <a:latin typeface="Tahoma"/>
                <a:sym typeface="Calibri"/>
              </a:rPr>
              <a:t>. 300 M€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029" y="1621273"/>
            <a:ext cx="2776969" cy="30330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4D74CD-B143-4A96-B644-577E1EB03246}"/>
              </a:ext>
            </a:extLst>
          </p:cNvPr>
          <p:cNvSpPr/>
          <p:nvPr/>
        </p:nvSpPr>
        <p:spPr>
          <a:xfrm>
            <a:off x="3272011" y="2844004"/>
            <a:ext cx="2280491" cy="1280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i-FI" dirty="0">
                <a:solidFill>
                  <a:srgbClr val="3A3838"/>
                </a:solidFill>
                <a:latin typeface="Tahoma"/>
                <a:sym typeface="Calibri"/>
              </a:rPr>
              <a:t>Avustus </a:t>
            </a:r>
            <a:r>
              <a:rPr lang="fi-FI" dirty="0" err="1">
                <a:solidFill>
                  <a:srgbClr val="3A3838"/>
                </a:solidFill>
                <a:latin typeface="Tahoma"/>
                <a:sym typeface="Calibri"/>
              </a:rPr>
              <a:t>max</a:t>
            </a:r>
            <a:endParaRPr lang="fi-FI" dirty="0">
              <a:solidFill>
                <a:srgbClr val="3A3838"/>
              </a:solidFill>
              <a:latin typeface="Tahoma"/>
              <a:sym typeface="Calibri"/>
            </a:endParaRPr>
          </a:p>
          <a:p>
            <a:pPr algn="ctr">
              <a:defRPr/>
            </a:pPr>
            <a:r>
              <a:rPr lang="fi-FI" sz="2800" dirty="0">
                <a:solidFill>
                  <a:srgbClr val="002EA2"/>
                </a:solidFill>
                <a:latin typeface="Tahoma"/>
                <a:sym typeface="Calibri"/>
              </a:rPr>
              <a:t>45%</a:t>
            </a:r>
            <a:endParaRPr lang="fi-FI" sz="2000" dirty="0">
              <a:solidFill>
                <a:srgbClr val="002EA2"/>
              </a:solidFill>
              <a:latin typeface="Tahoma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592510-CB1E-499C-ADB4-27B87F4F4A67}"/>
              </a:ext>
            </a:extLst>
          </p:cNvPr>
          <p:cNvSpPr/>
          <p:nvPr/>
        </p:nvSpPr>
        <p:spPr>
          <a:xfrm>
            <a:off x="5782020" y="2838882"/>
            <a:ext cx="2280491" cy="1280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i-FI" dirty="0">
                <a:solidFill>
                  <a:srgbClr val="3A3838"/>
                </a:solidFill>
                <a:latin typeface="Tahoma"/>
                <a:sym typeface="Calibri"/>
              </a:rPr>
              <a:t>Avustus </a:t>
            </a:r>
            <a:r>
              <a:rPr lang="fi-FI" dirty="0" err="1">
                <a:solidFill>
                  <a:srgbClr val="3A3838"/>
                </a:solidFill>
                <a:latin typeface="Tahoma"/>
                <a:sym typeface="Calibri"/>
              </a:rPr>
              <a:t>max</a:t>
            </a:r>
            <a:endParaRPr lang="fi-FI" dirty="0">
              <a:solidFill>
                <a:srgbClr val="3A3838"/>
              </a:solidFill>
              <a:latin typeface="Tahoma"/>
              <a:sym typeface="Calibri"/>
            </a:endParaRPr>
          </a:p>
          <a:p>
            <a:pPr algn="ctr">
              <a:defRPr/>
            </a:pPr>
            <a:r>
              <a:rPr lang="fi-FI" sz="2800" dirty="0">
                <a:solidFill>
                  <a:srgbClr val="002EA2"/>
                </a:solidFill>
                <a:latin typeface="Tahoma"/>
                <a:sym typeface="Calibri"/>
              </a:rPr>
              <a:t>35%</a:t>
            </a:r>
            <a:endParaRPr lang="fi-FI" sz="2000" dirty="0">
              <a:solidFill>
                <a:srgbClr val="002EA2"/>
              </a:solidFill>
              <a:latin typeface="Tahoma"/>
              <a:sym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4B0069-EDE1-46E3-B83A-AE6F9023AB1F}"/>
              </a:ext>
            </a:extLst>
          </p:cNvPr>
          <p:cNvSpPr/>
          <p:nvPr/>
        </p:nvSpPr>
        <p:spPr>
          <a:xfrm>
            <a:off x="8292028" y="2838882"/>
            <a:ext cx="2776252" cy="1280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i-FI" dirty="0">
                <a:solidFill>
                  <a:srgbClr val="3A3838"/>
                </a:solidFill>
                <a:latin typeface="Tahoma"/>
                <a:sym typeface="Calibri"/>
              </a:rPr>
              <a:t>Avustus </a:t>
            </a:r>
            <a:r>
              <a:rPr lang="fi-FI" dirty="0" err="1">
                <a:solidFill>
                  <a:srgbClr val="3A3838"/>
                </a:solidFill>
                <a:latin typeface="Tahoma"/>
                <a:sym typeface="Calibri"/>
              </a:rPr>
              <a:t>max</a:t>
            </a:r>
            <a:r>
              <a:rPr lang="fi-FI" dirty="0">
                <a:solidFill>
                  <a:srgbClr val="3A3838"/>
                </a:solidFill>
                <a:latin typeface="Tahoma"/>
                <a:sym typeface="Calibri"/>
              </a:rPr>
              <a:t>  </a:t>
            </a:r>
          </a:p>
          <a:p>
            <a:pPr algn="ctr">
              <a:defRPr/>
            </a:pPr>
            <a:r>
              <a:rPr lang="fi-FI" sz="2800" dirty="0">
                <a:solidFill>
                  <a:srgbClr val="002EA2"/>
                </a:solidFill>
                <a:latin typeface="Tahoma"/>
                <a:sym typeface="Calibri"/>
              </a:rPr>
              <a:t>35%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4098" y="482639"/>
            <a:ext cx="860383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i-FI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Kiertotalouden investointiavustuksen määrä </a:t>
            </a:r>
            <a:endParaRPr lang="en-US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7441" y="4709436"/>
            <a:ext cx="101753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i-FI" sz="800" dirty="0"/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rgbClr val="002EA2"/>
                </a:solidFill>
              </a:rPr>
              <a:t>Avustus maksetaan investointiprojektin toteutuneita kustannuksia vastaan väli- ja loppuraporttien sekä -tilitysten perusteella.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rgbClr val="002EA2"/>
                </a:solidFill>
              </a:rPr>
              <a:t>Avustus ei koske investointeja, jotka on aloitettu ennen hakemuksen jättämistä eikä kustannuksia, jotka syntyvät investoinnin suunnittelusta ennen hakemuksen jättämistä.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rgbClr val="002EA2"/>
                </a:solidFill>
              </a:rPr>
              <a:t>Avustuksen enimmäismäärä on 15 M€ yhden yrityksen ja hankkeen osalta.</a:t>
            </a:r>
          </a:p>
          <a:p>
            <a:pPr algn="l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91702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Yleistä investointihankkeista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816481"/>
            <a:ext cx="11576304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fi-FI" dirty="0"/>
              <a:t>Jotta investointia voidaan rahoittaa, sen pitää suoraan vaikuttaa teollisuuden sivuvirtojen ja eri materiaalien kierrätyksen tai uudelleenkäytön lisääntymiseen.</a:t>
            </a:r>
          </a:p>
          <a:p>
            <a:pPr lvl="1">
              <a:lnSpc>
                <a:spcPct val="110000"/>
              </a:lnSpc>
            </a:pPr>
            <a:r>
              <a:rPr lang="fi-FI" sz="1750" dirty="0"/>
              <a:t>Rahoitusta myönnetään Komission ryhmäpoikkeusasetuksen artiklojen 36 ja 47 nojalla, mikä rajaa käytön tarkasti tiettyihin kohteisiin. Arviointi tehdään sen mukaan, onko ratkaisussa kyse hakijan itse tuottamasta sivuvirrasta/jätteestä vai muiden toimijoiden tuottamasta sivuvirrasta/jätteestä. </a:t>
            </a:r>
          </a:p>
          <a:p>
            <a:r>
              <a:rPr lang="fi-FI" dirty="0"/>
              <a:t>Investointihankkeiden tukikelpoisia kustannuksia ovat vain ylimääräiset investointikustannukset, joita unionin normit tai alan teknisen kehitystason ylittävästä ratkaisusta aiheutuu</a:t>
            </a:r>
          </a:p>
          <a:p>
            <a:r>
              <a:rPr lang="fi-FI" dirty="0"/>
              <a:t>Tukikelpoiset kustannukset määritetään tarvittaessa vertaamalla esitettävän investoinnin kustannuksia unionin normien tai alan teknisen kehitystason mukaisen, vaihtoehtoisen ratkaisun kustannuksiin, elleivät ylimääräiset tukikelpoiset kustannukset ole yksilöitävissä erilleen kokonaisinvestointikustannuksista </a:t>
            </a:r>
            <a:endParaRPr lang="en-US" dirty="0"/>
          </a:p>
          <a:p>
            <a:r>
              <a:rPr lang="fi-FI" dirty="0"/>
              <a:t>Tuloja voi syntyä esimerkiksi investoinnin käyttöönoton yhteydessä -&gt; merkittävät tulot vähentävät tuen määrää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377792"/>
      </p:ext>
    </p:extLst>
  </p:cSld>
  <p:clrMapOvr>
    <a:masterClrMapping/>
  </p:clrMapOvr>
</p:sld>
</file>

<file path=ppt/theme/theme1.xml><?xml version="1.0" encoding="utf-8"?>
<a:theme xmlns:a="http://schemas.openxmlformats.org/drawingml/2006/main" name="Business Finland">
  <a:themeElements>
    <a:clrScheme name="Business Finland">
      <a:dk1>
        <a:srgbClr val="000000"/>
      </a:dk1>
      <a:lt1>
        <a:srgbClr val="FFFFFF"/>
      </a:lt1>
      <a:dk2>
        <a:srgbClr val="002EA2"/>
      </a:dk2>
      <a:lt2>
        <a:srgbClr val="FFFFFF"/>
      </a:lt2>
      <a:accent1>
        <a:srgbClr val="002EA2"/>
      </a:accent1>
      <a:accent2>
        <a:srgbClr val="19B2FF"/>
      </a:accent2>
      <a:accent3>
        <a:srgbClr val="967DFF"/>
      </a:accent3>
      <a:accent4>
        <a:srgbClr val="C846A5"/>
      </a:accent4>
      <a:accent5>
        <a:srgbClr val="FFAA50"/>
      </a:accent5>
      <a:accent6>
        <a:srgbClr val="7DDC5A"/>
      </a:accent6>
      <a:hlink>
        <a:srgbClr val="2E69FF"/>
      </a:hlink>
      <a:folHlink>
        <a:srgbClr val="822CA4"/>
      </a:folHlink>
    </a:clrScheme>
    <a:fontScheme name="Business Finlan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1479091-BA50-4A71-8BCB-F85550DA288E}" vid="{543B9933-0FC7-4327-A11C-C5C70C696C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RRF-template-fi</Template>
  <TotalTime>1728</TotalTime>
  <Words>2280</Words>
  <Application>Microsoft Office PowerPoint</Application>
  <PresentationFormat>Widescreen</PresentationFormat>
  <Paragraphs>202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Tahoma</vt:lpstr>
      <vt:lpstr>Wingdings</vt:lpstr>
      <vt:lpstr>Business Finland</vt:lpstr>
      <vt:lpstr>Kierrätys- ja uudelleenkäyttöinvestoinnit 2022 Haun kuvaus ja periaatteet</vt:lpstr>
      <vt:lpstr>AGENDA Tilaisuus tallennetaan</vt:lpstr>
      <vt:lpstr>Rahoitushaun tavoite</vt:lpstr>
      <vt:lpstr>Rahoitushaku kierrätys- ja uudelleenkäyttöinvestoinneille</vt:lpstr>
      <vt:lpstr>Mikä on kestävän kasvun ohjelma RRF</vt:lpstr>
      <vt:lpstr>Yhteenveto haun tavoitteista</vt:lpstr>
      <vt:lpstr>PowerPoint Presentation</vt:lpstr>
      <vt:lpstr>PowerPoint Presentation</vt:lpstr>
      <vt:lpstr>Yleistä investointihankkeista</vt:lpstr>
      <vt:lpstr>Esimerkkejä tuen määrittelystä investointihankkeessa (1/2)</vt:lpstr>
      <vt:lpstr>Esimerkkejä tuen määrittelystä investointihankkeessa (2/2)</vt:lpstr>
      <vt:lpstr>Investointihankkeiden kustannukset</vt:lpstr>
      <vt:lpstr>Investointihankkeiden kustannukset</vt:lpstr>
      <vt:lpstr>Yleiset myöntämiskriteerit</vt:lpstr>
      <vt:lpstr>RRF-rahoituksen kriteerit 1/2</vt:lpstr>
      <vt:lpstr>RRF-rahoituksen kriteerit 2/2</vt:lpstr>
      <vt:lpstr>DNSH-vaatimukset</vt:lpstr>
      <vt:lpstr>Ohjeita hakemiseen 1/2</vt:lpstr>
      <vt:lpstr>Ohjeita hakemiseen 2/2</vt:lpstr>
      <vt:lpstr>Rahoituksen hakeminen</vt:lpstr>
      <vt:lpstr>Hakemuksen perustiedot</vt:lpstr>
      <vt:lpstr>Hakemus</vt:lpstr>
      <vt:lpstr>Hakemus</vt:lpstr>
      <vt:lpstr>Hakuohje</vt:lpstr>
      <vt:lpstr>Kiitos!</vt:lpstr>
    </vt:vector>
  </TitlesOfParts>
  <Company>Business Finland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Suomen kestävän kasvun ohjelma (RRF)</dc:title>
  <dc:creator>Siru Nori</dc:creator>
  <cp:lastModifiedBy>Sanna Nuutila</cp:lastModifiedBy>
  <cp:revision>20</cp:revision>
  <dcterms:created xsi:type="dcterms:W3CDTF">2021-09-16T09:34:08Z</dcterms:created>
  <dcterms:modified xsi:type="dcterms:W3CDTF">2022-09-13T07:22:50Z</dcterms:modified>
</cp:coreProperties>
</file>