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4"/>
  </p:notesMasterIdLst>
  <p:sldIdLst>
    <p:sldId id="261" r:id="rId2"/>
    <p:sldId id="266" r:id="rId3"/>
    <p:sldId id="273" r:id="rId4"/>
    <p:sldId id="271" r:id="rId5"/>
    <p:sldId id="280" r:id="rId6"/>
    <p:sldId id="283" r:id="rId7"/>
    <p:sldId id="272" r:id="rId8"/>
    <p:sldId id="282" r:id="rId9"/>
    <p:sldId id="281" r:id="rId10"/>
    <p:sldId id="275" r:id="rId11"/>
    <p:sldId id="277" r:id="rId12"/>
    <p:sldId id="274" r:id="rId13"/>
  </p:sldIdLst>
  <p:sldSz cx="31940500" cy="7099300"/>
  <p:notesSz cx="6858000" cy="9144000"/>
  <p:defaultTextStyle>
    <a:defPPr>
      <a:defRPr lang="fi-FI"/>
    </a:defPPr>
    <a:lvl1pPr marL="0" algn="l" defTabSz="1115385" rtl="0" eaLnBrk="1" latinLnBrk="0" hangingPunct="1">
      <a:defRPr sz="4400" kern="1200">
        <a:solidFill>
          <a:schemeClr val="tx1"/>
        </a:solidFill>
        <a:latin typeface="+mn-lt"/>
        <a:ea typeface="+mn-ea"/>
        <a:cs typeface="+mn-cs"/>
      </a:defRPr>
    </a:lvl1pPr>
    <a:lvl2pPr marL="1115385" algn="l" defTabSz="1115385" rtl="0" eaLnBrk="1" latinLnBrk="0" hangingPunct="1">
      <a:defRPr sz="4400" kern="1200">
        <a:solidFill>
          <a:schemeClr val="tx1"/>
        </a:solidFill>
        <a:latin typeface="+mn-lt"/>
        <a:ea typeface="+mn-ea"/>
        <a:cs typeface="+mn-cs"/>
      </a:defRPr>
    </a:lvl2pPr>
    <a:lvl3pPr marL="2230770" algn="l" defTabSz="1115385" rtl="0" eaLnBrk="1" latinLnBrk="0" hangingPunct="1">
      <a:defRPr sz="4400" kern="1200">
        <a:solidFill>
          <a:schemeClr val="tx1"/>
        </a:solidFill>
        <a:latin typeface="+mn-lt"/>
        <a:ea typeface="+mn-ea"/>
        <a:cs typeface="+mn-cs"/>
      </a:defRPr>
    </a:lvl3pPr>
    <a:lvl4pPr marL="3346155" algn="l" defTabSz="1115385" rtl="0" eaLnBrk="1" latinLnBrk="0" hangingPunct="1">
      <a:defRPr sz="4400" kern="1200">
        <a:solidFill>
          <a:schemeClr val="tx1"/>
        </a:solidFill>
        <a:latin typeface="+mn-lt"/>
        <a:ea typeface="+mn-ea"/>
        <a:cs typeface="+mn-cs"/>
      </a:defRPr>
    </a:lvl4pPr>
    <a:lvl5pPr marL="4461540" algn="l" defTabSz="1115385" rtl="0" eaLnBrk="1" latinLnBrk="0" hangingPunct="1">
      <a:defRPr sz="4400" kern="1200">
        <a:solidFill>
          <a:schemeClr val="tx1"/>
        </a:solidFill>
        <a:latin typeface="+mn-lt"/>
        <a:ea typeface="+mn-ea"/>
        <a:cs typeface="+mn-cs"/>
      </a:defRPr>
    </a:lvl5pPr>
    <a:lvl6pPr marL="5576926" algn="l" defTabSz="1115385" rtl="0" eaLnBrk="1" latinLnBrk="0" hangingPunct="1">
      <a:defRPr sz="4400" kern="1200">
        <a:solidFill>
          <a:schemeClr val="tx1"/>
        </a:solidFill>
        <a:latin typeface="+mn-lt"/>
        <a:ea typeface="+mn-ea"/>
        <a:cs typeface="+mn-cs"/>
      </a:defRPr>
    </a:lvl6pPr>
    <a:lvl7pPr marL="6692311" algn="l" defTabSz="1115385" rtl="0" eaLnBrk="1" latinLnBrk="0" hangingPunct="1">
      <a:defRPr sz="4400" kern="1200">
        <a:solidFill>
          <a:schemeClr val="tx1"/>
        </a:solidFill>
        <a:latin typeface="+mn-lt"/>
        <a:ea typeface="+mn-ea"/>
        <a:cs typeface="+mn-cs"/>
      </a:defRPr>
    </a:lvl7pPr>
    <a:lvl8pPr marL="7807696" algn="l" defTabSz="1115385" rtl="0" eaLnBrk="1" latinLnBrk="0" hangingPunct="1">
      <a:defRPr sz="4400" kern="1200">
        <a:solidFill>
          <a:schemeClr val="tx1"/>
        </a:solidFill>
        <a:latin typeface="+mn-lt"/>
        <a:ea typeface="+mn-ea"/>
        <a:cs typeface="+mn-cs"/>
      </a:defRPr>
    </a:lvl8pPr>
    <a:lvl9pPr marL="8923081" algn="l" defTabSz="1115385" rtl="0" eaLnBrk="1" latinLnBrk="0" hangingPunct="1">
      <a:defRPr sz="4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36">
          <p15:clr>
            <a:srgbClr val="A4A3A4"/>
          </p15:clr>
        </p15:guide>
        <p15:guide id="2" pos="100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1921" autoAdjust="0"/>
  </p:normalViewPr>
  <p:slideViewPr>
    <p:cSldViewPr snapToGrid="0" snapToObjects="1">
      <p:cViewPr>
        <p:scale>
          <a:sx n="50" d="100"/>
          <a:sy n="50" d="100"/>
        </p:scale>
        <p:origin x="36" y="1206"/>
      </p:cViewPr>
      <p:guideLst>
        <p:guide orient="horz" pos="2236"/>
        <p:guide pos="100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C96EB0-B75D-4D7A-B4E2-F3DA589F153E}" type="datetimeFigureOut">
              <a:rPr lang="fi-FI" smtClean="0"/>
              <a:t>14.11.2018</a:t>
            </a:fld>
            <a:endParaRPr lang="fi-FI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-3513138" y="1143000"/>
            <a:ext cx="13884276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4790A2-61FF-453D-9510-0AFC490DB380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1164716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4790A2-61FF-453D-9510-0AFC490DB380}" type="slidenum">
              <a:rPr lang="fi-FI" smtClean="0"/>
              <a:t>7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7612030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2395538" y="2205385"/>
            <a:ext cx="27149425" cy="1521748"/>
          </a:xfrm>
        </p:spPr>
        <p:txBody>
          <a:bodyPr/>
          <a:lstStyle/>
          <a:p>
            <a:r>
              <a:rPr lang="fi-FI"/>
              <a:t>Muokkaa perustyylejä naps.</a:t>
            </a:r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4791075" y="4022936"/>
            <a:ext cx="22358350" cy="1814266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11153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22307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33461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44615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5576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66923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78076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89230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Muokkaa alaotsikon perustyyliä naps.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B26A6B-2477-624E-B4FE-4896DF87B9AC}" type="datetimeFigureOut">
              <a:rPr lang="fi-FI" smtClean="0"/>
              <a:t>14.11.2018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4AC3E-047D-4544-B497-56512245C8FE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04792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perustyylejä naps.</a:t>
            </a:r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B26A6B-2477-624E-B4FE-4896DF87B9AC}" type="datetimeFigureOut">
              <a:rPr lang="fi-FI" smtClean="0"/>
              <a:t>14.11.2018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4AC3E-047D-4544-B497-56512245C8FE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8452355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untainen otsikko 1"/>
          <p:cNvSpPr>
            <a:spLocks noGrp="1"/>
          </p:cNvSpPr>
          <p:nvPr>
            <p:ph type="title" orient="vert"/>
          </p:nvPr>
        </p:nvSpPr>
        <p:spPr>
          <a:xfrm>
            <a:off x="23156862" y="284302"/>
            <a:ext cx="7186613" cy="6057412"/>
          </a:xfrm>
        </p:spPr>
        <p:txBody>
          <a:bodyPr vert="eaVert"/>
          <a:lstStyle/>
          <a:p>
            <a:r>
              <a:rPr lang="fi-FI"/>
              <a:t>Muokkaa perustyylejä naps.</a:t>
            </a:r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>
          <a:xfrm>
            <a:off x="1597025" y="284302"/>
            <a:ext cx="21027496" cy="6057412"/>
          </a:xfrm>
        </p:spPr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B26A6B-2477-624E-B4FE-4896DF87B9AC}" type="datetimeFigureOut">
              <a:rPr lang="fi-FI" smtClean="0"/>
              <a:t>14.11.2018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4AC3E-047D-4544-B497-56512245C8FE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7763866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perustyylejä naps.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B26A6B-2477-624E-B4FE-4896DF87B9AC}" type="datetimeFigureOut">
              <a:rPr lang="fi-FI" smtClean="0"/>
              <a:t>14.11.2018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4AC3E-047D-4544-B497-56512245C8FE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9233286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2523079" y="4561958"/>
            <a:ext cx="27149425" cy="1410000"/>
          </a:xfrm>
        </p:spPr>
        <p:txBody>
          <a:bodyPr anchor="t"/>
          <a:lstStyle>
            <a:lvl1pPr algn="l">
              <a:defRPr sz="9800" b="1" cap="all"/>
            </a:lvl1pPr>
          </a:lstStyle>
          <a:p>
            <a:r>
              <a:rPr lang="fi-FI"/>
              <a:t>Muokkaa perustyylejä naps.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2523079" y="3008987"/>
            <a:ext cx="27149425" cy="1552971"/>
          </a:xfrm>
        </p:spPr>
        <p:txBody>
          <a:bodyPr anchor="b"/>
          <a:lstStyle>
            <a:lvl1pPr marL="0" indent="0">
              <a:buNone/>
              <a:defRPr sz="4900">
                <a:solidFill>
                  <a:schemeClr val="tx1">
                    <a:tint val="75000"/>
                  </a:schemeClr>
                </a:solidFill>
              </a:defRPr>
            </a:lvl1pPr>
            <a:lvl2pPr marL="1115385" indent="0">
              <a:buNone/>
              <a:defRPr sz="4400">
                <a:solidFill>
                  <a:schemeClr val="tx1">
                    <a:tint val="75000"/>
                  </a:schemeClr>
                </a:solidFill>
              </a:defRPr>
            </a:lvl2pPr>
            <a:lvl3pPr marL="2230770" indent="0">
              <a:buNone/>
              <a:defRPr sz="3900">
                <a:solidFill>
                  <a:schemeClr val="tx1">
                    <a:tint val="75000"/>
                  </a:schemeClr>
                </a:solidFill>
              </a:defRPr>
            </a:lvl3pPr>
            <a:lvl4pPr marL="3346155" indent="0">
              <a:buNone/>
              <a:defRPr sz="3400">
                <a:solidFill>
                  <a:schemeClr val="tx1">
                    <a:tint val="75000"/>
                  </a:schemeClr>
                </a:solidFill>
              </a:defRPr>
            </a:lvl4pPr>
            <a:lvl5pPr marL="4461540" indent="0">
              <a:buNone/>
              <a:defRPr sz="3400">
                <a:solidFill>
                  <a:schemeClr val="tx1">
                    <a:tint val="75000"/>
                  </a:schemeClr>
                </a:solidFill>
              </a:defRPr>
            </a:lvl5pPr>
            <a:lvl6pPr marL="5576926" indent="0">
              <a:buNone/>
              <a:defRPr sz="3400">
                <a:solidFill>
                  <a:schemeClr val="tx1">
                    <a:tint val="75000"/>
                  </a:schemeClr>
                </a:solidFill>
              </a:defRPr>
            </a:lvl6pPr>
            <a:lvl7pPr marL="6692311" indent="0">
              <a:buNone/>
              <a:defRPr sz="3400">
                <a:solidFill>
                  <a:schemeClr val="tx1">
                    <a:tint val="75000"/>
                  </a:schemeClr>
                </a:solidFill>
              </a:defRPr>
            </a:lvl7pPr>
            <a:lvl8pPr marL="7807696" indent="0">
              <a:buNone/>
              <a:defRPr sz="3400">
                <a:solidFill>
                  <a:schemeClr val="tx1">
                    <a:tint val="75000"/>
                  </a:schemeClr>
                </a:solidFill>
              </a:defRPr>
            </a:lvl8pPr>
            <a:lvl9pPr marL="8923081" indent="0">
              <a:buNone/>
              <a:defRPr sz="3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B26A6B-2477-624E-B4FE-4896DF87B9AC}" type="datetimeFigureOut">
              <a:rPr lang="fi-FI" smtClean="0"/>
              <a:t>14.11.2018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4AC3E-047D-4544-B497-56512245C8FE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2886485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perustyylejä naps.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1597025" y="1656504"/>
            <a:ext cx="14107054" cy="4685210"/>
          </a:xfrm>
        </p:spPr>
        <p:txBody>
          <a:bodyPr/>
          <a:lstStyle>
            <a:lvl1pPr>
              <a:defRPr sz="6800"/>
            </a:lvl1pPr>
            <a:lvl2pPr>
              <a:defRPr sz="5900"/>
            </a:lvl2pPr>
            <a:lvl3pPr>
              <a:defRPr sz="4900"/>
            </a:lvl3pPr>
            <a:lvl4pPr>
              <a:defRPr sz="4400"/>
            </a:lvl4pPr>
            <a:lvl5pPr>
              <a:defRPr sz="4400"/>
            </a:lvl5pPr>
            <a:lvl6pPr>
              <a:defRPr sz="4400"/>
            </a:lvl6pPr>
            <a:lvl7pPr>
              <a:defRPr sz="4400"/>
            </a:lvl7pPr>
            <a:lvl8pPr>
              <a:defRPr sz="4400"/>
            </a:lvl8pPr>
            <a:lvl9pPr>
              <a:defRPr sz="44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16236421" y="1656504"/>
            <a:ext cx="14107054" cy="4685210"/>
          </a:xfrm>
        </p:spPr>
        <p:txBody>
          <a:bodyPr/>
          <a:lstStyle>
            <a:lvl1pPr>
              <a:defRPr sz="6800"/>
            </a:lvl1pPr>
            <a:lvl2pPr>
              <a:defRPr sz="5900"/>
            </a:lvl2pPr>
            <a:lvl3pPr>
              <a:defRPr sz="4900"/>
            </a:lvl3pPr>
            <a:lvl4pPr>
              <a:defRPr sz="4400"/>
            </a:lvl4pPr>
            <a:lvl5pPr>
              <a:defRPr sz="4400"/>
            </a:lvl5pPr>
            <a:lvl6pPr>
              <a:defRPr sz="4400"/>
            </a:lvl6pPr>
            <a:lvl7pPr>
              <a:defRPr sz="4400"/>
            </a:lvl7pPr>
            <a:lvl8pPr>
              <a:defRPr sz="4400"/>
            </a:lvl8pPr>
            <a:lvl9pPr>
              <a:defRPr sz="44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B26A6B-2477-624E-B4FE-4896DF87B9AC}" type="datetimeFigureOut">
              <a:rPr lang="fi-FI" smtClean="0"/>
              <a:t>14.11.2018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4AC3E-047D-4544-B497-56512245C8FE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7195351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i-FI"/>
              <a:t>Muokkaa perustyylejä naps.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1597025" y="1589126"/>
            <a:ext cx="14112601" cy="662272"/>
          </a:xfrm>
        </p:spPr>
        <p:txBody>
          <a:bodyPr anchor="b"/>
          <a:lstStyle>
            <a:lvl1pPr marL="0" indent="0">
              <a:buNone/>
              <a:defRPr sz="5900" b="1"/>
            </a:lvl1pPr>
            <a:lvl2pPr marL="1115385" indent="0">
              <a:buNone/>
              <a:defRPr sz="4900" b="1"/>
            </a:lvl2pPr>
            <a:lvl3pPr marL="2230770" indent="0">
              <a:buNone/>
              <a:defRPr sz="4400" b="1"/>
            </a:lvl3pPr>
            <a:lvl4pPr marL="3346155" indent="0">
              <a:buNone/>
              <a:defRPr sz="3900" b="1"/>
            </a:lvl4pPr>
            <a:lvl5pPr marL="4461540" indent="0">
              <a:buNone/>
              <a:defRPr sz="3900" b="1"/>
            </a:lvl5pPr>
            <a:lvl6pPr marL="5576926" indent="0">
              <a:buNone/>
              <a:defRPr sz="3900" b="1"/>
            </a:lvl6pPr>
            <a:lvl7pPr marL="6692311" indent="0">
              <a:buNone/>
              <a:defRPr sz="3900" b="1"/>
            </a:lvl7pPr>
            <a:lvl8pPr marL="7807696" indent="0">
              <a:buNone/>
              <a:defRPr sz="3900" b="1"/>
            </a:lvl8pPr>
            <a:lvl9pPr marL="8923081" indent="0">
              <a:buNone/>
              <a:defRPr sz="39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1597025" y="2251398"/>
            <a:ext cx="14112601" cy="4090315"/>
          </a:xfrm>
        </p:spPr>
        <p:txBody>
          <a:bodyPr/>
          <a:lstStyle>
            <a:lvl1pPr>
              <a:defRPr sz="5900"/>
            </a:lvl1pPr>
            <a:lvl2pPr>
              <a:defRPr sz="4900"/>
            </a:lvl2pPr>
            <a:lvl3pPr>
              <a:defRPr sz="4400"/>
            </a:lvl3pPr>
            <a:lvl4pPr>
              <a:defRPr sz="3900"/>
            </a:lvl4pPr>
            <a:lvl5pPr>
              <a:defRPr sz="3900"/>
            </a:lvl5pPr>
            <a:lvl6pPr>
              <a:defRPr sz="3900"/>
            </a:lvl6pPr>
            <a:lvl7pPr>
              <a:defRPr sz="3900"/>
            </a:lvl7pPr>
            <a:lvl8pPr>
              <a:defRPr sz="3900"/>
            </a:lvl8pPr>
            <a:lvl9pPr>
              <a:defRPr sz="39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Tekstin paikkamerkki 4"/>
          <p:cNvSpPr>
            <a:spLocks noGrp="1"/>
          </p:cNvSpPr>
          <p:nvPr>
            <p:ph type="body" sz="quarter" idx="3"/>
          </p:nvPr>
        </p:nvSpPr>
        <p:spPr>
          <a:xfrm>
            <a:off x="16225332" y="1589126"/>
            <a:ext cx="14118145" cy="662272"/>
          </a:xfrm>
        </p:spPr>
        <p:txBody>
          <a:bodyPr anchor="b"/>
          <a:lstStyle>
            <a:lvl1pPr marL="0" indent="0">
              <a:buNone/>
              <a:defRPr sz="5900" b="1"/>
            </a:lvl1pPr>
            <a:lvl2pPr marL="1115385" indent="0">
              <a:buNone/>
              <a:defRPr sz="4900" b="1"/>
            </a:lvl2pPr>
            <a:lvl3pPr marL="2230770" indent="0">
              <a:buNone/>
              <a:defRPr sz="4400" b="1"/>
            </a:lvl3pPr>
            <a:lvl4pPr marL="3346155" indent="0">
              <a:buNone/>
              <a:defRPr sz="3900" b="1"/>
            </a:lvl4pPr>
            <a:lvl5pPr marL="4461540" indent="0">
              <a:buNone/>
              <a:defRPr sz="3900" b="1"/>
            </a:lvl5pPr>
            <a:lvl6pPr marL="5576926" indent="0">
              <a:buNone/>
              <a:defRPr sz="3900" b="1"/>
            </a:lvl6pPr>
            <a:lvl7pPr marL="6692311" indent="0">
              <a:buNone/>
              <a:defRPr sz="3900" b="1"/>
            </a:lvl7pPr>
            <a:lvl8pPr marL="7807696" indent="0">
              <a:buNone/>
              <a:defRPr sz="3900" b="1"/>
            </a:lvl8pPr>
            <a:lvl9pPr marL="8923081" indent="0">
              <a:buNone/>
              <a:defRPr sz="39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4"/>
          </p:nvPr>
        </p:nvSpPr>
        <p:spPr>
          <a:xfrm>
            <a:off x="16225332" y="2251398"/>
            <a:ext cx="14118145" cy="4090315"/>
          </a:xfrm>
        </p:spPr>
        <p:txBody>
          <a:bodyPr/>
          <a:lstStyle>
            <a:lvl1pPr>
              <a:defRPr sz="5900"/>
            </a:lvl1pPr>
            <a:lvl2pPr>
              <a:defRPr sz="4900"/>
            </a:lvl2pPr>
            <a:lvl3pPr>
              <a:defRPr sz="4400"/>
            </a:lvl3pPr>
            <a:lvl4pPr>
              <a:defRPr sz="3900"/>
            </a:lvl4pPr>
            <a:lvl5pPr>
              <a:defRPr sz="3900"/>
            </a:lvl5pPr>
            <a:lvl6pPr>
              <a:defRPr sz="3900"/>
            </a:lvl6pPr>
            <a:lvl7pPr>
              <a:defRPr sz="3900"/>
            </a:lvl7pPr>
            <a:lvl8pPr>
              <a:defRPr sz="3900"/>
            </a:lvl8pPr>
            <a:lvl9pPr>
              <a:defRPr sz="39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Päivämäärän paikkamerkki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B26A6B-2477-624E-B4FE-4896DF87B9AC}" type="datetimeFigureOut">
              <a:rPr lang="fi-FI" smtClean="0"/>
              <a:t>14.11.2018</a:t>
            </a:fld>
            <a:endParaRPr lang="fi-FI"/>
          </a:p>
        </p:txBody>
      </p:sp>
      <p:sp>
        <p:nvSpPr>
          <p:cNvPr id="8" name="Alatunnisteen paikkamerk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Dian numeron paikkamerkki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4AC3E-047D-4544-B497-56512245C8FE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8003558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perustyylejä naps.</a:t>
            </a:r>
          </a:p>
        </p:txBody>
      </p:sp>
      <p:sp>
        <p:nvSpPr>
          <p:cNvPr id="3" name="Päivämäärän paikkamerkki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B26A6B-2477-624E-B4FE-4896DF87B9AC}" type="datetimeFigureOut">
              <a:rPr lang="fi-FI" smtClean="0"/>
              <a:t>14.11.2018</a:t>
            </a:fld>
            <a:endParaRPr lang="fi-FI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4AC3E-047D-4544-B497-56512245C8FE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0580587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B26A6B-2477-624E-B4FE-4896DF87B9AC}" type="datetimeFigureOut">
              <a:rPr lang="fi-FI" smtClean="0"/>
              <a:t>14.11.2018</a:t>
            </a:fld>
            <a:endParaRPr lang="fi-FI"/>
          </a:p>
        </p:txBody>
      </p:sp>
      <p:sp>
        <p:nvSpPr>
          <p:cNvPr id="3" name="Alatunnisteen paikkamerk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4AC3E-047D-4544-B497-56512245C8FE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417171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1597027" y="282657"/>
            <a:ext cx="10508204" cy="1202937"/>
          </a:xfrm>
        </p:spPr>
        <p:txBody>
          <a:bodyPr anchor="b"/>
          <a:lstStyle>
            <a:lvl1pPr algn="l">
              <a:defRPr sz="4900" b="1"/>
            </a:lvl1pPr>
          </a:lstStyle>
          <a:p>
            <a:r>
              <a:rPr lang="fi-FI"/>
              <a:t>Muokkaa perustyylejä naps.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12487848" y="282658"/>
            <a:ext cx="17855627" cy="6059056"/>
          </a:xfrm>
        </p:spPr>
        <p:txBody>
          <a:bodyPr/>
          <a:lstStyle>
            <a:lvl1pPr>
              <a:defRPr sz="7800"/>
            </a:lvl1pPr>
            <a:lvl2pPr>
              <a:defRPr sz="6800"/>
            </a:lvl2pPr>
            <a:lvl3pPr>
              <a:defRPr sz="5900"/>
            </a:lvl3pPr>
            <a:lvl4pPr>
              <a:defRPr sz="4900"/>
            </a:lvl4pPr>
            <a:lvl5pPr>
              <a:defRPr sz="4900"/>
            </a:lvl5pPr>
            <a:lvl6pPr>
              <a:defRPr sz="4900"/>
            </a:lvl6pPr>
            <a:lvl7pPr>
              <a:defRPr sz="4900"/>
            </a:lvl7pPr>
            <a:lvl8pPr>
              <a:defRPr sz="4900"/>
            </a:lvl8pPr>
            <a:lvl9pPr>
              <a:defRPr sz="49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1597027" y="1485595"/>
            <a:ext cx="10508204" cy="4856119"/>
          </a:xfrm>
        </p:spPr>
        <p:txBody>
          <a:bodyPr/>
          <a:lstStyle>
            <a:lvl1pPr marL="0" indent="0">
              <a:buNone/>
              <a:defRPr sz="3400"/>
            </a:lvl1pPr>
            <a:lvl2pPr marL="1115385" indent="0">
              <a:buNone/>
              <a:defRPr sz="2900"/>
            </a:lvl2pPr>
            <a:lvl3pPr marL="2230770" indent="0">
              <a:buNone/>
              <a:defRPr sz="2400"/>
            </a:lvl3pPr>
            <a:lvl4pPr marL="3346155" indent="0">
              <a:buNone/>
              <a:defRPr sz="2200"/>
            </a:lvl4pPr>
            <a:lvl5pPr marL="4461540" indent="0">
              <a:buNone/>
              <a:defRPr sz="2200"/>
            </a:lvl5pPr>
            <a:lvl6pPr marL="5576926" indent="0">
              <a:buNone/>
              <a:defRPr sz="2200"/>
            </a:lvl6pPr>
            <a:lvl7pPr marL="6692311" indent="0">
              <a:buNone/>
              <a:defRPr sz="2200"/>
            </a:lvl7pPr>
            <a:lvl8pPr marL="7807696" indent="0">
              <a:buNone/>
              <a:defRPr sz="2200"/>
            </a:lvl8pPr>
            <a:lvl9pPr marL="8923081" indent="0">
              <a:buNone/>
              <a:defRPr sz="22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B26A6B-2477-624E-B4FE-4896DF87B9AC}" type="datetimeFigureOut">
              <a:rPr lang="fi-FI" smtClean="0"/>
              <a:t>14.11.2018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4AC3E-047D-4544-B497-56512245C8FE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5002591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6260562" y="4969510"/>
            <a:ext cx="19164300" cy="586679"/>
          </a:xfrm>
        </p:spPr>
        <p:txBody>
          <a:bodyPr anchor="b"/>
          <a:lstStyle>
            <a:lvl1pPr algn="l">
              <a:defRPr sz="4900" b="1"/>
            </a:lvl1pPr>
          </a:lstStyle>
          <a:p>
            <a:r>
              <a:rPr lang="fi-FI"/>
              <a:t>Muokkaa perustyylejä naps.</a:t>
            </a:r>
          </a:p>
        </p:txBody>
      </p:sp>
      <p:sp>
        <p:nvSpPr>
          <p:cNvPr id="3" name="Kuvan paikkamerkki 2"/>
          <p:cNvSpPr>
            <a:spLocks noGrp="1"/>
          </p:cNvSpPr>
          <p:nvPr>
            <p:ph type="pic" idx="1"/>
          </p:nvPr>
        </p:nvSpPr>
        <p:spPr>
          <a:xfrm>
            <a:off x="6260562" y="634336"/>
            <a:ext cx="19164300" cy="4259580"/>
          </a:xfrm>
        </p:spPr>
        <p:txBody>
          <a:bodyPr/>
          <a:lstStyle>
            <a:lvl1pPr marL="0" indent="0">
              <a:buNone/>
              <a:defRPr sz="7800"/>
            </a:lvl1pPr>
            <a:lvl2pPr marL="1115385" indent="0">
              <a:buNone/>
              <a:defRPr sz="6800"/>
            </a:lvl2pPr>
            <a:lvl3pPr marL="2230770" indent="0">
              <a:buNone/>
              <a:defRPr sz="5900"/>
            </a:lvl3pPr>
            <a:lvl4pPr marL="3346155" indent="0">
              <a:buNone/>
              <a:defRPr sz="4900"/>
            </a:lvl4pPr>
            <a:lvl5pPr marL="4461540" indent="0">
              <a:buNone/>
              <a:defRPr sz="4900"/>
            </a:lvl5pPr>
            <a:lvl6pPr marL="5576926" indent="0">
              <a:buNone/>
              <a:defRPr sz="4900"/>
            </a:lvl6pPr>
            <a:lvl7pPr marL="6692311" indent="0">
              <a:buNone/>
              <a:defRPr sz="4900"/>
            </a:lvl7pPr>
            <a:lvl8pPr marL="7807696" indent="0">
              <a:buNone/>
              <a:defRPr sz="4900"/>
            </a:lvl8pPr>
            <a:lvl9pPr marL="8923081" indent="0">
              <a:buNone/>
              <a:defRPr sz="4900"/>
            </a:lvl9pPr>
          </a:lstStyle>
          <a:p>
            <a:endParaRPr lang="fi-FI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6260562" y="5556189"/>
            <a:ext cx="19164300" cy="833181"/>
          </a:xfrm>
        </p:spPr>
        <p:txBody>
          <a:bodyPr/>
          <a:lstStyle>
            <a:lvl1pPr marL="0" indent="0">
              <a:buNone/>
              <a:defRPr sz="3400"/>
            </a:lvl1pPr>
            <a:lvl2pPr marL="1115385" indent="0">
              <a:buNone/>
              <a:defRPr sz="2900"/>
            </a:lvl2pPr>
            <a:lvl3pPr marL="2230770" indent="0">
              <a:buNone/>
              <a:defRPr sz="2400"/>
            </a:lvl3pPr>
            <a:lvl4pPr marL="3346155" indent="0">
              <a:buNone/>
              <a:defRPr sz="2200"/>
            </a:lvl4pPr>
            <a:lvl5pPr marL="4461540" indent="0">
              <a:buNone/>
              <a:defRPr sz="2200"/>
            </a:lvl5pPr>
            <a:lvl6pPr marL="5576926" indent="0">
              <a:buNone/>
              <a:defRPr sz="2200"/>
            </a:lvl6pPr>
            <a:lvl7pPr marL="6692311" indent="0">
              <a:buNone/>
              <a:defRPr sz="2200"/>
            </a:lvl7pPr>
            <a:lvl8pPr marL="7807696" indent="0">
              <a:buNone/>
              <a:defRPr sz="2200"/>
            </a:lvl8pPr>
            <a:lvl9pPr marL="8923081" indent="0">
              <a:buNone/>
              <a:defRPr sz="22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B26A6B-2477-624E-B4FE-4896DF87B9AC}" type="datetimeFigureOut">
              <a:rPr lang="fi-FI" smtClean="0"/>
              <a:t>14.11.2018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4AC3E-047D-4544-B497-56512245C8FE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958972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/>
          <p:cNvSpPr>
            <a:spLocks noGrp="1"/>
          </p:cNvSpPr>
          <p:nvPr>
            <p:ph type="title"/>
          </p:nvPr>
        </p:nvSpPr>
        <p:spPr>
          <a:xfrm>
            <a:off x="1597025" y="284301"/>
            <a:ext cx="28746450" cy="1183217"/>
          </a:xfrm>
          <a:prstGeom prst="rect">
            <a:avLst/>
          </a:prstGeom>
        </p:spPr>
        <p:txBody>
          <a:bodyPr vert="horz" lIns="223077" tIns="111539" rIns="223077" bIns="111539" rtlCol="0" anchor="ctr">
            <a:normAutofit/>
          </a:bodyPr>
          <a:lstStyle/>
          <a:p>
            <a:r>
              <a:rPr lang="fi-FI"/>
              <a:t>Muokkaa perustyylejä naps.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1597025" y="1656504"/>
            <a:ext cx="28746450" cy="4685210"/>
          </a:xfrm>
          <a:prstGeom prst="rect">
            <a:avLst/>
          </a:prstGeom>
        </p:spPr>
        <p:txBody>
          <a:bodyPr vert="horz" lIns="223077" tIns="111539" rIns="223077" bIns="111539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2"/>
          </p:nvPr>
        </p:nvSpPr>
        <p:spPr>
          <a:xfrm>
            <a:off x="1597025" y="6580000"/>
            <a:ext cx="7452783" cy="377972"/>
          </a:xfrm>
          <a:prstGeom prst="rect">
            <a:avLst/>
          </a:prstGeom>
        </p:spPr>
        <p:txBody>
          <a:bodyPr vert="horz" lIns="223077" tIns="111539" rIns="223077" bIns="111539" rtlCol="0" anchor="ctr"/>
          <a:lstStyle>
            <a:lvl1pPr algn="l">
              <a:defRPr sz="2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B26A6B-2477-624E-B4FE-4896DF87B9AC}" type="datetimeFigureOut">
              <a:rPr lang="fi-FI" smtClean="0"/>
              <a:t>14.11.2018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10913004" y="6580000"/>
            <a:ext cx="10114492" cy="377972"/>
          </a:xfrm>
          <a:prstGeom prst="rect">
            <a:avLst/>
          </a:prstGeom>
        </p:spPr>
        <p:txBody>
          <a:bodyPr vert="horz" lIns="223077" tIns="111539" rIns="223077" bIns="111539" rtlCol="0" anchor="ctr"/>
          <a:lstStyle>
            <a:lvl1pPr algn="ctr">
              <a:defRPr sz="2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22890692" y="6580000"/>
            <a:ext cx="7452783" cy="377972"/>
          </a:xfrm>
          <a:prstGeom prst="rect">
            <a:avLst/>
          </a:prstGeom>
        </p:spPr>
        <p:txBody>
          <a:bodyPr vert="horz" lIns="223077" tIns="111539" rIns="223077" bIns="111539" rtlCol="0" anchor="ctr"/>
          <a:lstStyle>
            <a:lvl1pPr algn="r">
              <a:defRPr sz="2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24AC3E-047D-4544-B497-56512245C8FE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4217333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115385" rtl="0" eaLnBrk="1" latinLnBrk="0" hangingPunct="1">
        <a:spcBef>
          <a:spcPct val="0"/>
        </a:spcBef>
        <a:buNone/>
        <a:defRPr sz="107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836539" indent="-836539" algn="l" defTabSz="1115385" rtl="0" eaLnBrk="1" latinLnBrk="0" hangingPunct="1">
        <a:spcBef>
          <a:spcPct val="20000"/>
        </a:spcBef>
        <a:buFont typeface="Arial"/>
        <a:buChar char="•"/>
        <a:defRPr sz="7800" kern="1200">
          <a:solidFill>
            <a:schemeClr val="tx1"/>
          </a:solidFill>
          <a:latin typeface="+mn-lt"/>
          <a:ea typeface="+mn-ea"/>
          <a:cs typeface="+mn-cs"/>
        </a:defRPr>
      </a:lvl1pPr>
      <a:lvl2pPr marL="1812501" indent="-697116" algn="l" defTabSz="1115385" rtl="0" eaLnBrk="1" latinLnBrk="0" hangingPunct="1">
        <a:spcBef>
          <a:spcPct val="20000"/>
        </a:spcBef>
        <a:buFont typeface="Arial"/>
        <a:buChar char="–"/>
        <a:defRPr sz="6800" kern="1200">
          <a:solidFill>
            <a:schemeClr val="tx1"/>
          </a:solidFill>
          <a:latin typeface="+mn-lt"/>
          <a:ea typeface="+mn-ea"/>
          <a:cs typeface="+mn-cs"/>
        </a:defRPr>
      </a:lvl2pPr>
      <a:lvl3pPr marL="2788463" indent="-557693" algn="l" defTabSz="1115385" rtl="0" eaLnBrk="1" latinLnBrk="0" hangingPunct="1">
        <a:spcBef>
          <a:spcPct val="20000"/>
        </a:spcBef>
        <a:buFont typeface="Arial"/>
        <a:buChar char="•"/>
        <a:defRPr sz="5900" kern="1200">
          <a:solidFill>
            <a:schemeClr val="tx1"/>
          </a:solidFill>
          <a:latin typeface="+mn-lt"/>
          <a:ea typeface="+mn-ea"/>
          <a:cs typeface="+mn-cs"/>
        </a:defRPr>
      </a:lvl3pPr>
      <a:lvl4pPr marL="3903848" indent="-557693" algn="l" defTabSz="1115385" rtl="0" eaLnBrk="1" latinLnBrk="0" hangingPunct="1">
        <a:spcBef>
          <a:spcPct val="20000"/>
        </a:spcBef>
        <a:buFont typeface="Arial"/>
        <a:buChar char="–"/>
        <a:defRPr sz="4900" kern="1200">
          <a:solidFill>
            <a:schemeClr val="tx1"/>
          </a:solidFill>
          <a:latin typeface="+mn-lt"/>
          <a:ea typeface="+mn-ea"/>
          <a:cs typeface="+mn-cs"/>
        </a:defRPr>
      </a:lvl4pPr>
      <a:lvl5pPr marL="5019233" indent="-557693" algn="l" defTabSz="1115385" rtl="0" eaLnBrk="1" latinLnBrk="0" hangingPunct="1">
        <a:spcBef>
          <a:spcPct val="20000"/>
        </a:spcBef>
        <a:buFont typeface="Arial"/>
        <a:buChar char="»"/>
        <a:defRPr sz="4900" kern="1200">
          <a:solidFill>
            <a:schemeClr val="tx1"/>
          </a:solidFill>
          <a:latin typeface="+mn-lt"/>
          <a:ea typeface="+mn-ea"/>
          <a:cs typeface="+mn-cs"/>
        </a:defRPr>
      </a:lvl5pPr>
      <a:lvl6pPr marL="6134618" indent="-557693" algn="l" defTabSz="1115385" rtl="0" eaLnBrk="1" latinLnBrk="0" hangingPunct="1">
        <a:spcBef>
          <a:spcPct val="20000"/>
        </a:spcBef>
        <a:buFont typeface="Arial"/>
        <a:buChar char="•"/>
        <a:defRPr sz="4900" kern="1200">
          <a:solidFill>
            <a:schemeClr val="tx1"/>
          </a:solidFill>
          <a:latin typeface="+mn-lt"/>
          <a:ea typeface="+mn-ea"/>
          <a:cs typeface="+mn-cs"/>
        </a:defRPr>
      </a:lvl6pPr>
      <a:lvl7pPr marL="7250003" indent="-557693" algn="l" defTabSz="1115385" rtl="0" eaLnBrk="1" latinLnBrk="0" hangingPunct="1">
        <a:spcBef>
          <a:spcPct val="20000"/>
        </a:spcBef>
        <a:buFont typeface="Arial"/>
        <a:buChar char="•"/>
        <a:defRPr sz="4900" kern="1200">
          <a:solidFill>
            <a:schemeClr val="tx1"/>
          </a:solidFill>
          <a:latin typeface="+mn-lt"/>
          <a:ea typeface="+mn-ea"/>
          <a:cs typeface="+mn-cs"/>
        </a:defRPr>
      </a:lvl7pPr>
      <a:lvl8pPr marL="8365388" indent="-557693" algn="l" defTabSz="1115385" rtl="0" eaLnBrk="1" latinLnBrk="0" hangingPunct="1">
        <a:spcBef>
          <a:spcPct val="20000"/>
        </a:spcBef>
        <a:buFont typeface="Arial"/>
        <a:buChar char="•"/>
        <a:defRPr sz="4900" kern="1200">
          <a:solidFill>
            <a:schemeClr val="tx1"/>
          </a:solidFill>
          <a:latin typeface="+mn-lt"/>
          <a:ea typeface="+mn-ea"/>
          <a:cs typeface="+mn-cs"/>
        </a:defRPr>
      </a:lvl8pPr>
      <a:lvl9pPr marL="9480774" indent="-557693" algn="l" defTabSz="1115385" rtl="0" eaLnBrk="1" latinLnBrk="0" hangingPunct="1">
        <a:spcBef>
          <a:spcPct val="20000"/>
        </a:spcBef>
        <a:buFont typeface="Arial"/>
        <a:buChar char="•"/>
        <a:defRPr sz="4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1115385" rtl="0" eaLnBrk="1" latinLnBrk="0" hangingPunct="1">
        <a:defRPr sz="4400" kern="1200">
          <a:solidFill>
            <a:schemeClr val="tx1"/>
          </a:solidFill>
          <a:latin typeface="+mn-lt"/>
          <a:ea typeface="+mn-ea"/>
          <a:cs typeface="+mn-cs"/>
        </a:defRPr>
      </a:lvl1pPr>
      <a:lvl2pPr marL="1115385" algn="l" defTabSz="1115385" rtl="0" eaLnBrk="1" latinLnBrk="0" hangingPunct="1">
        <a:defRPr sz="4400" kern="1200">
          <a:solidFill>
            <a:schemeClr val="tx1"/>
          </a:solidFill>
          <a:latin typeface="+mn-lt"/>
          <a:ea typeface="+mn-ea"/>
          <a:cs typeface="+mn-cs"/>
        </a:defRPr>
      </a:lvl2pPr>
      <a:lvl3pPr marL="2230770" algn="l" defTabSz="1115385" rtl="0" eaLnBrk="1" latinLnBrk="0" hangingPunct="1">
        <a:defRPr sz="4400" kern="1200">
          <a:solidFill>
            <a:schemeClr val="tx1"/>
          </a:solidFill>
          <a:latin typeface="+mn-lt"/>
          <a:ea typeface="+mn-ea"/>
          <a:cs typeface="+mn-cs"/>
        </a:defRPr>
      </a:lvl3pPr>
      <a:lvl4pPr marL="3346155" algn="l" defTabSz="1115385" rtl="0" eaLnBrk="1" latinLnBrk="0" hangingPunct="1">
        <a:defRPr sz="4400" kern="1200">
          <a:solidFill>
            <a:schemeClr val="tx1"/>
          </a:solidFill>
          <a:latin typeface="+mn-lt"/>
          <a:ea typeface="+mn-ea"/>
          <a:cs typeface="+mn-cs"/>
        </a:defRPr>
      </a:lvl4pPr>
      <a:lvl5pPr marL="4461540" algn="l" defTabSz="1115385" rtl="0" eaLnBrk="1" latinLnBrk="0" hangingPunct="1">
        <a:defRPr sz="4400" kern="1200">
          <a:solidFill>
            <a:schemeClr val="tx1"/>
          </a:solidFill>
          <a:latin typeface="+mn-lt"/>
          <a:ea typeface="+mn-ea"/>
          <a:cs typeface="+mn-cs"/>
        </a:defRPr>
      </a:lvl5pPr>
      <a:lvl6pPr marL="5576926" algn="l" defTabSz="1115385" rtl="0" eaLnBrk="1" latinLnBrk="0" hangingPunct="1">
        <a:defRPr sz="4400" kern="1200">
          <a:solidFill>
            <a:schemeClr val="tx1"/>
          </a:solidFill>
          <a:latin typeface="+mn-lt"/>
          <a:ea typeface="+mn-ea"/>
          <a:cs typeface="+mn-cs"/>
        </a:defRPr>
      </a:lvl6pPr>
      <a:lvl7pPr marL="6692311" algn="l" defTabSz="1115385" rtl="0" eaLnBrk="1" latinLnBrk="0" hangingPunct="1">
        <a:defRPr sz="4400" kern="1200">
          <a:solidFill>
            <a:schemeClr val="tx1"/>
          </a:solidFill>
          <a:latin typeface="+mn-lt"/>
          <a:ea typeface="+mn-ea"/>
          <a:cs typeface="+mn-cs"/>
        </a:defRPr>
      </a:lvl7pPr>
      <a:lvl8pPr marL="7807696" algn="l" defTabSz="1115385" rtl="0" eaLnBrk="1" latinLnBrk="0" hangingPunct="1">
        <a:defRPr sz="4400" kern="1200">
          <a:solidFill>
            <a:schemeClr val="tx1"/>
          </a:solidFill>
          <a:latin typeface="+mn-lt"/>
          <a:ea typeface="+mn-ea"/>
          <a:cs typeface="+mn-cs"/>
        </a:defRPr>
      </a:lvl8pPr>
      <a:lvl9pPr marL="8923081" algn="l" defTabSz="1115385" rtl="0" eaLnBrk="1" latinLnBrk="0" hangingPunct="1">
        <a:defRPr sz="4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4.png"/><Relationship Id="rId2" Type="http://schemas.openxmlformats.org/officeDocument/2006/relationships/hyperlink" Target="mailto:jukka.suokas@businessfinland.fi" TargetMode="Externa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95538" y="1937777"/>
            <a:ext cx="27149425" cy="1521748"/>
          </a:xfrm>
        </p:spPr>
        <p:txBody>
          <a:bodyPr>
            <a:normAutofit/>
          </a:bodyPr>
          <a:lstStyle/>
          <a:p>
            <a:r>
              <a:rPr lang="fi-FI" sz="7200" b="1" dirty="0" smtClean="0"/>
              <a:t> </a:t>
            </a:r>
            <a:r>
              <a:rPr lang="fi-FI" sz="7200" b="1" dirty="0" err="1" smtClean="0"/>
              <a:t>Norway</a:t>
            </a:r>
            <a:r>
              <a:rPr lang="fi-FI" sz="7200" b="1" dirty="0" smtClean="0"/>
              <a:t> – Unknown </a:t>
            </a:r>
            <a:r>
              <a:rPr lang="fi-FI" sz="7200" b="1" dirty="0" err="1" smtClean="0"/>
              <a:t>Giant</a:t>
            </a:r>
            <a:r>
              <a:rPr lang="fi-FI" sz="7200" b="1" dirty="0" smtClean="0"/>
              <a:t> </a:t>
            </a:r>
            <a:r>
              <a:rPr lang="fi-FI" sz="7200" b="1" dirty="0" err="1" smtClean="0"/>
              <a:t>Neighbour</a:t>
            </a:r>
            <a:endParaRPr lang="fi-FI" sz="72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408984" y="3263704"/>
            <a:ext cx="22358350" cy="1814266"/>
          </a:xfrm>
        </p:spPr>
        <p:txBody>
          <a:bodyPr>
            <a:noAutofit/>
          </a:bodyPr>
          <a:lstStyle/>
          <a:p>
            <a:r>
              <a:rPr lang="fi-FI" sz="2800" dirty="0" smtClean="0"/>
              <a:t>Jukka Suokas</a:t>
            </a:r>
          </a:p>
          <a:p>
            <a:r>
              <a:rPr lang="fi-FI" sz="2800" dirty="0" smtClean="0"/>
              <a:t>Commercial </a:t>
            </a:r>
            <a:r>
              <a:rPr lang="fi-FI" sz="2800" dirty="0" err="1" smtClean="0"/>
              <a:t>Counsellor</a:t>
            </a:r>
            <a:r>
              <a:rPr lang="fi-FI" sz="2800" dirty="0" smtClean="0"/>
              <a:t> / Senior Advisor</a:t>
            </a:r>
          </a:p>
          <a:p>
            <a:r>
              <a:rPr lang="fi-FI" sz="2800" dirty="0" smtClean="0"/>
              <a:t>Business Finland / Finnvera</a:t>
            </a:r>
          </a:p>
          <a:p>
            <a:r>
              <a:rPr lang="fi-FI" sz="2800" dirty="0" smtClean="0"/>
              <a:t>Oslo </a:t>
            </a:r>
            <a:r>
              <a:rPr lang="fi-FI" sz="2800" dirty="0" err="1" smtClean="0"/>
              <a:t>Norway</a:t>
            </a:r>
            <a:endParaRPr lang="fi-FI" sz="2800" dirty="0" smtClean="0"/>
          </a:p>
          <a:p>
            <a:endParaRPr lang="fi-FI" sz="2800" dirty="0"/>
          </a:p>
          <a:p>
            <a:r>
              <a:rPr lang="fi-FI" sz="2800" dirty="0" smtClean="0"/>
              <a:t>Turusta </a:t>
            </a:r>
            <a:r>
              <a:rPr lang="fi-FI" sz="2800" dirty="0"/>
              <a:t>ohituskaista </a:t>
            </a:r>
            <a:r>
              <a:rPr lang="fi-FI" sz="2800" dirty="0" smtClean="0"/>
              <a:t>maailmalle, Turku 19.11.2018</a:t>
            </a:r>
            <a:endParaRPr lang="fi-FI" sz="2800" dirty="0"/>
          </a:p>
          <a:p>
            <a:r>
              <a:rPr lang="fi-FI" sz="2800" dirty="0"/>
              <a:t>Business Finlandin palvelut tutuiksi</a:t>
            </a:r>
            <a:endParaRPr lang="fi-FI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55630" y="730250"/>
            <a:ext cx="7660428" cy="510695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4892000" y="6133005"/>
            <a:ext cx="31592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2000" dirty="0" err="1" smtClean="0"/>
              <a:t>Source</a:t>
            </a:r>
            <a:r>
              <a:rPr lang="fi-FI" sz="2000" dirty="0" smtClean="0"/>
              <a:t>: </a:t>
            </a:r>
            <a:r>
              <a:rPr lang="fi-FI" sz="2000" dirty="0" err="1" smtClean="0"/>
              <a:t>Offshore</a:t>
            </a:r>
            <a:r>
              <a:rPr lang="fi-FI" sz="2000" dirty="0" smtClean="0"/>
              <a:t> Technology</a:t>
            </a:r>
            <a:endParaRPr lang="fi-FI" sz="20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3090" y="1081850"/>
            <a:ext cx="8385389" cy="475535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149600" y="6133005"/>
            <a:ext cx="12593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2000" dirty="0" smtClean="0"/>
              <a:t>Photo: ML</a:t>
            </a:r>
            <a:endParaRPr lang="fi-FI" sz="20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44217" y="0"/>
            <a:ext cx="2557834" cy="222999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47208" y="730250"/>
            <a:ext cx="2517866" cy="126198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514498" y="663943"/>
            <a:ext cx="3884908" cy="1566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0474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7027" y="282657"/>
            <a:ext cx="15939134" cy="1202937"/>
          </a:xfrm>
        </p:spPr>
        <p:txBody>
          <a:bodyPr>
            <a:noAutofit/>
          </a:bodyPr>
          <a:lstStyle/>
          <a:p>
            <a:r>
              <a:rPr lang="fi-FI" sz="9600" dirty="0" smtClean="0"/>
              <a:t>BF </a:t>
            </a:r>
            <a:r>
              <a:rPr lang="fi-FI" sz="9600" dirty="0" err="1" smtClean="0"/>
              <a:t>global</a:t>
            </a:r>
            <a:r>
              <a:rPr lang="fi-FI" sz="9600" dirty="0" smtClean="0"/>
              <a:t> </a:t>
            </a:r>
            <a:r>
              <a:rPr lang="fi-FI" sz="9600" dirty="0" err="1" smtClean="0"/>
              <a:t>network</a:t>
            </a:r>
            <a:r>
              <a:rPr lang="fi-FI" sz="9600" dirty="0" smtClean="0"/>
              <a:t> </a:t>
            </a:r>
            <a:r>
              <a:rPr lang="fi-FI" sz="9600" dirty="0" err="1" smtClean="0"/>
              <a:t>strengthens</a:t>
            </a:r>
            <a:endParaRPr lang="fi-FI" sz="96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97027" y="1485595"/>
            <a:ext cx="15939134" cy="4856119"/>
          </a:xfrm>
        </p:spPr>
        <p:txBody>
          <a:bodyPr>
            <a:no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fi-FI" sz="6600" dirty="0" err="1" smtClean="0"/>
              <a:t>Fresh</a:t>
            </a:r>
            <a:r>
              <a:rPr lang="fi-FI" sz="6600" dirty="0" smtClean="0"/>
              <a:t> </a:t>
            </a:r>
            <a:r>
              <a:rPr lang="fi-FI" sz="6600" dirty="0" err="1" smtClean="0"/>
              <a:t>resources</a:t>
            </a:r>
            <a:r>
              <a:rPr lang="fi-FI" sz="6600" dirty="0" smtClean="0"/>
              <a:t> in Oslo (</a:t>
            </a:r>
            <a:r>
              <a:rPr lang="fi-FI" sz="6600" dirty="0" err="1" smtClean="0"/>
              <a:t>new</a:t>
            </a:r>
            <a:r>
              <a:rPr lang="fi-FI" sz="6600" dirty="0" smtClean="0"/>
              <a:t> ambassador, </a:t>
            </a:r>
            <a:r>
              <a:rPr lang="fi-FI" sz="6600" dirty="0" err="1" smtClean="0"/>
              <a:t>councellor</a:t>
            </a:r>
            <a:r>
              <a:rPr lang="fi-FI" sz="6600" dirty="0" smtClean="0"/>
              <a:t>, </a:t>
            </a:r>
            <a:r>
              <a:rPr lang="fi-FI" sz="6600" dirty="0" err="1" smtClean="0"/>
              <a:t>defence</a:t>
            </a:r>
            <a:r>
              <a:rPr lang="fi-FI" sz="6600" dirty="0" smtClean="0"/>
              <a:t> </a:t>
            </a:r>
            <a:r>
              <a:rPr lang="fi-FI" sz="6600" dirty="0" err="1" smtClean="0"/>
              <a:t>attaché</a:t>
            </a:r>
            <a:r>
              <a:rPr lang="fi-FI" sz="6600" dirty="0" smtClean="0"/>
              <a:t>, Finnvera </a:t>
            </a:r>
            <a:r>
              <a:rPr lang="fi-FI" sz="6600" dirty="0" err="1" smtClean="0"/>
              <a:t>representative</a:t>
            </a:r>
            <a:r>
              <a:rPr lang="fi-FI" sz="6600" dirty="0" smtClean="0"/>
              <a:t> </a:t>
            </a:r>
            <a:r>
              <a:rPr lang="fi-FI" sz="6600" dirty="0" smtClean="0"/>
              <a:t>and </a:t>
            </a:r>
            <a:r>
              <a:rPr lang="fi-FI" sz="6600" dirty="0" err="1" smtClean="0"/>
              <a:t>trainees</a:t>
            </a:r>
            <a:r>
              <a:rPr lang="fi-FI" sz="6600" dirty="0" smtClean="0"/>
              <a:t>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i-FI" sz="6600" dirty="0" smtClean="0"/>
              <a:t>BF Senior </a:t>
            </a:r>
            <a:r>
              <a:rPr lang="fi-FI" sz="6600" dirty="0" err="1" smtClean="0"/>
              <a:t>advisor</a:t>
            </a:r>
            <a:r>
              <a:rPr lang="fi-FI" sz="6600" dirty="0" smtClean="0"/>
              <a:t> </a:t>
            </a:r>
            <a:r>
              <a:rPr lang="fi-FI" sz="6600" dirty="0" err="1" smtClean="0"/>
              <a:t>will</a:t>
            </a:r>
            <a:r>
              <a:rPr lang="fi-FI" sz="6600" dirty="0" smtClean="0"/>
              <a:t> </a:t>
            </a:r>
            <a:r>
              <a:rPr lang="fi-FI" sz="6600" dirty="0" err="1" smtClean="0"/>
              <a:t>start</a:t>
            </a:r>
            <a:r>
              <a:rPr lang="fi-FI" sz="6600" dirty="0" smtClean="0"/>
              <a:t> in Oslo </a:t>
            </a:r>
            <a:r>
              <a:rPr lang="fi-FI" sz="6600" dirty="0" err="1" smtClean="0"/>
              <a:t>Feb</a:t>
            </a:r>
            <a:r>
              <a:rPr lang="fi-FI" sz="6600" dirty="0" smtClean="0"/>
              <a:t> 2019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i-FI" sz="6600" dirty="0" smtClean="0"/>
              <a:t>New </a:t>
            </a:r>
            <a:r>
              <a:rPr lang="fi-FI" sz="6600" dirty="0" err="1" smtClean="0"/>
              <a:t>advisor</a:t>
            </a:r>
            <a:r>
              <a:rPr lang="fi-FI" sz="6600" dirty="0" smtClean="0"/>
              <a:t> </a:t>
            </a:r>
            <a:r>
              <a:rPr lang="fi-FI" sz="6600" dirty="0" err="1" smtClean="0"/>
              <a:t>post</a:t>
            </a:r>
            <a:r>
              <a:rPr lang="fi-FI" sz="6600" dirty="0" smtClean="0"/>
              <a:t>, </a:t>
            </a:r>
            <a:r>
              <a:rPr lang="fi-FI" sz="6600" dirty="0" err="1" smtClean="0"/>
              <a:t>selection</a:t>
            </a:r>
            <a:r>
              <a:rPr lang="fi-FI" sz="6600" dirty="0" smtClean="0"/>
              <a:t> on-</a:t>
            </a:r>
            <a:r>
              <a:rPr lang="fi-FI" sz="6600" dirty="0" err="1" smtClean="0"/>
              <a:t>going</a:t>
            </a:r>
            <a:endParaRPr lang="fi-FI" sz="66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fi-FI" sz="6600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306145" y="282658"/>
            <a:ext cx="12110236" cy="6280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4830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fi-FI" b="1" dirty="0" smtClean="0"/>
              <a:t>	How </a:t>
            </a:r>
            <a:r>
              <a:rPr lang="fi-FI" b="1" dirty="0" err="1" smtClean="0"/>
              <a:t>we</a:t>
            </a:r>
            <a:r>
              <a:rPr lang="fi-FI" b="1" dirty="0" smtClean="0"/>
              <a:t> </a:t>
            </a:r>
            <a:r>
              <a:rPr lang="fi-FI" b="1" dirty="0" err="1" smtClean="0"/>
              <a:t>can</a:t>
            </a:r>
            <a:r>
              <a:rPr lang="fi-FI" b="1" dirty="0" smtClean="0"/>
              <a:t> help in </a:t>
            </a:r>
            <a:r>
              <a:rPr lang="fi-FI" b="1" dirty="0" err="1" smtClean="0"/>
              <a:t>Norway</a:t>
            </a:r>
            <a:endParaRPr lang="fi-FI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97025" y="1656504"/>
            <a:ext cx="12099925" cy="4685210"/>
          </a:xfrm>
        </p:spPr>
        <p:txBody>
          <a:bodyPr>
            <a:normAutofit fontScale="85000" lnSpcReduction="20000"/>
          </a:bodyPr>
          <a:lstStyle/>
          <a:p>
            <a:r>
              <a:rPr lang="fi-FI" dirty="0" smtClean="0"/>
              <a:t>Ambassador </a:t>
            </a:r>
            <a:r>
              <a:rPr lang="fi-FI" dirty="0" err="1" smtClean="0"/>
              <a:t>opens</a:t>
            </a:r>
            <a:r>
              <a:rPr lang="fi-FI" dirty="0" smtClean="0"/>
              <a:t> </a:t>
            </a:r>
            <a:r>
              <a:rPr lang="fi-FI" dirty="0" err="1" smtClean="0"/>
              <a:t>doors</a:t>
            </a:r>
            <a:endParaRPr lang="fi-FI" dirty="0" smtClean="0"/>
          </a:p>
          <a:p>
            <a:r>
              <a:rPr lang="fi-FI" dirty="0" err="1" smtClean="0"/>
              <a:t>Conferences</a:t>
            </a:r>
            <a:r>
              <a:rPr lang="fi-FI" dirty="0" smtClean="0"/>
              <a:t> and Trade </a:t>
            </a:r>
            <a:r>
              <a:rPr lang="fi-FI" dirty="0" err="1" smtClean="0"/>
              <a:t>Promotion</a:t>
            </a:r>
            <a:endParaRPr lang="fi-FI" dirty="0"/>
          </a:p>
          <a:p>
            <a:r>
              <a:rPr lang="fi-FI" dirty="0" err="1" smtClean="0"/>
              <a:t>Own</a:t>
            </a:r>
            <a:r>
              <a:rPr lang="fi-FI" dirty="0" smtClean="0"/>
              <a:t> </a:t>
            </a:r>
            <a:r>
              <a:rPr lang="fi-FI" dirty="0" err="1" smtClean="0"/>
              <a:t>seminars</a:t>
            </a:r>
            <a:r>
              <a:rPr lang="fi-FI" dirty="0" smtClean="0"/>
              <a:t> and </a:t>
            </a:r>
            <a:r>
              <a:rPr lang="fi-FI" dirty="0" err="1" smtClean="0"/>
              <a:t>network</a:t>
            </a:r>
            <a:endParaRPr lang="fi-FI" dirty="0" smtClean="0"/>
          </a:p>
          <a:p>
            <a:r>
              <a:rPr lang="fi-FI" dirty="0" err="1" smtClean="0"/>
              <a:t>Communications</a:t>
            </a:r>
            <a:endParaRPr lang="fi-FI" dirty="0" smtClean="0"/>
          </a:p>
          <a:p>
            <a:r>
              <a:rPr lang="fi-FI" dirty="0" smtClean="0"/>
              <a:t>Vainu.io </a:t>
            </a:r>
            <a:r>
              <a:rPr lang="fi-FI" dirty="0" err="1" smtClean="0"/>
              <a:t>Norway</a:t>
            </a:r>
            <a:r>
              <a:rPr lang="fi-FI" dirty="0" smtClean="0"/>
              <a:t>, Norge </a:t>
            </a:r>
            <a:r>
              <a:rPr lang="fi-FI" dirty="0" err="1" smtClean="0"/>
              <a:t>Bygges</a:t>
            </a:r>
            <a:r>
              <a:rPr lang="fi-FI" dirty="0" smtClean="0"/>
              <a:t>, etc.</a:t>
            </a:r>
            <a:endParaRPr lang="fi-FI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924529" y="1692912"/>
            <a:ext cx="10248900" cy="4685210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fi-FI" dirty="0" err="1" smtClean="0"/>
              <a:t>Be</a:t>
            </a:r>
            <a:r>
              <a:rPr lang="fi-FI" dirty="0" smtClean="0"/>
              <a:t> in </a:t>
            </a:r>
            <a:r>
              <a:rPr lang="fi-FI" dirty="0" err="1" smtClean="0"/>
              <a:t>touch</a:t>
            </a:r>
            <a:r>
              <a:rPr lang="fi-FI" dirty="0" smtClean="0"/>
              <a:t> </a:t>
            </a:r>
            <a:r>
              <a:rPr lang="fi-FI" dirty="0" err="1" smtClean="0"/>
              <a:t>but</a:t>
            </a:r>
            <a:r>
              <a:rPr lang="fi-FI" dirty="0" smtClean="0"/>
              <a:t> </a:t>
            </a:r>
            <a:r>
              <a:rPr lang="fi-FI" dirty="0" err="1" smtClean="0"/>
              <a:t>remember</a:t>
            </a:r>
            <a:r>
              <a:rPr lang="fi-FI" dirty="0" smtClean="0"/>
              <a:t> to </a:t>
            </a:r>
          </a:p>
          <a:p>
            <a:r>
              <a:rPr lang="fi-FI" dirty="0" err="1" smtClean="0"/>
              <a:t>Utilise</a:t>
            </a:r>
            <a:r>
              <a:rPr lang="fi-FI" dirty="0" smtClean="0"/>
              <a:t> </a:t>
            </a:r>
            <a:r>
              <a:rPr lang="fi-FI" dirty="0" err="1" smtClean="0"/>
              <a:t>services</a:t>
            </a:r>
            <a:r>
              <a:rPr lang="fi-FI" dirty="0" smtClean="0"/>
              <a:t> in Finland</a:t>
            </a:r>
          </a:p>
          <a:p>
            <a:r>
              <a:rPr lang="fi-FI" dirty="0" err="1" smtClean="0"/>
              <a:t>Prepare</a:t>
            </a:r>
            <a:r>
              <a:rPr lang="fi-FI" dirty="0" smtClean="0"/>
              <a:t> and </a:t>
            </a:r>
            <a:r>
              <a:rPr lang="fi-FI" dirty="0" err="1" smtClean="0"/>
              <a:t>search</a:t>
            </a:r>
            <a:r>
              <a:rPr lang="fi-FI" dirty="0" smtClean="0"/>
              <a:t> info </a:t>
            </a:r>
          </a:p>
          <a:p>
            <a:r>
              <a:rPr lang="fi-FI" dirty="0" err="1" smtClean="0"/>
              <a:t>Do</a:t>
            </a:r>
            <a:r>
              <a:rPr lang="fi-FI" dirty="0" smtClean="0"/>
              <a:t> </a:t>
            </a:r>
            <a:r>
              <a:rPr lang="fi-FI" dirty="0" err="1" smtClean="0"/>
              <a:t>your</a:t>
            </a:r>
            <a:r>
              <a:rPr lang="fi-FI" dirty="0" smtClean="0"/>
              <a:t> </a:t>
            </a:r>
            <a:r>
              <a:rPr lang="fi-FI" dirty="0" err="1" smtClean="0"/>
              <a:t>homework</a:t>
            </a:r>
            <a:endParaRPr lang="fi-FI" dirty="0" smtClean="0"/>
          </a:p>
          <a:p>
            <a:r>
              <a:rPr lang="fi-FI" dirty="0" smtClean="0"/>
              <a:t>Secure </a:t>
            </a:r>
            <a:r>
              <a:rPr lang="fi-FI" dirty="0" err="1" smtClean="0"/>
              <a:t>financial</a:t>
            </a:r>
            <a:r>
              <a:rPr lang="fi-FI" dirty="0" smtClean="0"/>
              <a:t> </a:t>
            </a:r>
            <a:r>
              <a:rPr lang="fi-FI" dirty="0" err="1" smtClean="0"/>
              <a:t>needs</a:t>
            </a:r>
            <a:endParaRPr lang="fi-FI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12650" y="284301"/>
            <a:ext cx="4946575" cy="6597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6510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i-FI" b="1" dirty="0" smtClean="0"/>
              <a:t>Kiitos – </a:t>
            </a:r>
            <a:r>
              <a:rPr lang="fi-FI" b="1" dirty="0" err="1" smtClean="0"/>
              <a:t>Takk</a:t>
            </a:r>
            <a:r>
              <a:rPr lang="fi-FI" b="1" dirty="0" smtClean="0"/>
              <a:t> -</a:t>
            </a:r>
            <a:r>
              <a:rPr lang="fi-FI" b="1" dirty="0" err="1" smtClean="0"/>
              <a:t>Thank</a:t>
            </a:r>
            <a:r>
              <a:rPr lang="fi-FI" b="1" dirty="0" smtClean="0"/>
              <a:t> </a:t>
            </a:r>
            <a:r>
              <a:rPr lang="fi-FI" b="1" dirty="0" err="1" smtClean="0"/>
              <a:t>You</a:t>
            </a:r>
            <a:r>
              <a:rPr lang="fi-FI" b="1" dirty="0" smtClean="0"/>
              <a:t>!</a:t>
            </a:r>
            <a:endParaRPr lang="fi-FI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97025" y="1656504"/>
            <a:ext cx="9458902" cy="4685210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fi-FI" dirty="0"/>
              <a:t>Jukka Suokas</a:t>
            </a:r>
            <a:endParaRPr lang="fi-FI" dirty="0" smtClean="0">
              <a:hlinkClick r:id="rId2"/>
            </a:endParaRPr>
          </a:p>
          <a:p>
            <a:pPr marL="0" indent="0">
              <a:buNone/>
            </a:pPr>
            <a:r>
              <a:rPr lang="fi-FI" dirty="0" smtClean="0">
                <a:hlinkClick r:id="rId2"/>
              </a:rPr>
              <a:t>jukka.suokas@businessfinland.fi</a:t>
            </a:r>
            <a:endParaRPr lang="fi-FI" dirty="0" smtClean="0"/>
          </a:p>
          <a:p>
            <a:pPr marL="0" indent="0">
              <a:buNone/>
            </a:pPr>
            <a:r>
              <a:rPr lang="fi-FI" dirty="0" smtClean="0"/>
              <a:t>Tel. +47 954 22 131</a:t>
            </a:r>
          </a:p>
          <a:p>
            <a:pPr marL="0" indent="0">
              <a:buNone/>
            </a:pPr>
            <a:r>
              <a:rPr lang="fi-FI" dirty="0" err="1" smtClean="0"/>
              <a:t>Embassy</a:t>
            </a:r>
            <a:r>
              <a:rPr lang="fi-FI" dirty="0" smtClean="0"/>
              <a:t> of </a:t>
            </a:r>
            <a:r>
              <a:rPr lang="fi-FI" dirty="0" smtClean="0"/>
              <a:t>Finland</a:t>
            </a:r>
            <a:endParaRPr lang="fi-FI" dirty="0" smtClean="0"/>
          </a:p>
          <a:p>
            <a:pPr marL="0" indent="0">
              <a:buNone/>
            </a:pPr>
            <a:r>
              <a:rPr lang="fi-FI" dirty="0" smtClean="0"/>
              <a:t>Thomas </a:t>
            </a:r>
            <a:r>
              <a:rPr lang="fi-FI" dirty="0" err="1" smtClean="0"/>
              <a:t>Heftyes</a:t>
            </a:r>
            <a:r>
              <a:rPr lang="fi-FI" dirty="0" smtClean="0"/>
              <a:t> </a:t>
            </a:r>
            <a:r>
              <a:rPr lang="fi-FI" dirty="0" err="1" smtClean="0"/>
              <a:t>gate</a:t>
            </a:r>
            <a:r>
              <a:rPr lang="fi-FI" dirty="0" smtClean="0"/>
              <a:t> 1</a:t>
            </a:r>
          </a:p>
          <a:p>
            <a:pPr marL="0" indent="0">
              <a:buNone/>
            </a:pPr>
            <a:r>
              <a:rPr lang="fi-FI" dirty="0" smtClean="0"/>
              <a:t>0244 Oslo </a:t>
            </a:r>
            <a:r>
              <a:rPr lang="fi-FI" dirty="0" err="1" smtClean="0"/>
              <a:t>Norway</a:t>
            </a:r>
            <a:endParaRPr lang="fi-FI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23553423" y="32403"/>
            <a:ext cx="6507486" cy="683575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975019" y="4604001"/>
            <a:ext cx="4314577" cy="173771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29976" y="4046467"/>
            <a:ext cx="2875420" cy="285277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267698" y="1656504"/>
            <a:ext cx="3859156" cy="315136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279320" y="2126002"/>
            <a:ext cx="2979782" cy="1493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5770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i-FI" b="1" dirty="0" smtClean="0"/>
              <a:t>Finland                                       </a:t>
            </a:r>
            <a:r>
              <a:rPr lang="fi-FI" b="1" dirty="0" err="1" smtClean="0"/>
              <a:t>Norway</a:t>
            </a:r>
            <a:endParaRPr lang="fi-FI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971799" y="1656504"/>
            <a:ext cx="12732279" cy="4685210"/>
          </a:xfrm>
        </p:spPr>
        <p:txBody>
          <a:bodyPr>
            <a:normAutofit fontScale="55000" lnSpcReduction="20000"/>
          </a:bodyPr>
          <a:lstStyle/>
          <a:p>
            <a:r>
              <a:rPr lang="en-US" dirty="0"/>
              <a:t>Size				338,145 </a:t>
            </a:r>
            <a:r>
              <a:rPr lang="en-US" dirty="0" err="1"/>
              <a:t>sq</a:t>
            </a:r>
            <a:r>
              <a:rPr lang="en-US" dirty="0"/>
              <a:t> km</a:t>
            </a:r>
          </a:p>
          <a:p>
            <a:r>
              <a:rPr lang="en-US" dirty="0"/>
              <a:t>Population			</a:t>
            </a:r>
            <a:r>
              <a:rPr lang="en-US" dirty="0" smtClean="0"/>
              <a:t>5,50 </a:t>
            </a:r>
            <a:r>
              <a:rPr lang="en-US" dirty="0"/>
              <a:t>mill </a:t>
            </a:r>
          </a:p>
          <a:p>
            <a:r>
              <a:rPr lang="en-US" dirty="0"/>
              <a:t>State budget		</a:t>
            </a:r>
            <a:r>
              <a:rPr lang="en-US" dirty="0" smtClean="0"/>
              <a:t>	€ </a:t>
            </a:r>
            <a:r>
              <a:rPr lang="en-US" dirty="0"/>
              <a:t>55,8 bill (2018)</a:t>
            </a:r>
          </a:p>
          <a:p>
            <a:r>
              <a:rPr lang="en-US" dirty="0"/>
              <a:t>Exports			€ 59,7 bill (2017)</a:t>
            </a:r>
          </a:p>
          <a:p>
            <a:r>
              <a:rPr lang="fi-FI" dirty="0" err="1"/>
              <a:t>Imports</a:t>
            </a:r>
            <a:r>
              <a:rPr lang="fi-FI" dirty="0"/>
              <a:t>			€ 64,4 </a:t>
            </a:r>
            <a:r>
              <a:rPr lang="fi-FI" dirty="0" err="1"/>
              <a:t>bill</a:t>
            </a:r>
            <a:r>
              <a:rPr lang="fi-FI" dirty="0"/>
              <a:t> (2017)</a:t>
            </a:r>
          </a:p>
          <a:p>
            <a:r>
              <a:rPr lang="fi-FI" dirty="0"/>
              <a:t>GNP				€ 252 </a:t>
            </a:r>
            <a:r>
              <a:rPr lang="fi-FI" dirty="0" err="1"/>
              <a:t>bill</a:t>
            </a:r>
            <a:r>
              <a:rPr lang="fi-FI" dirty="0"/>
              <a:t> (</a:t>
            </a:r>
            <a:r>
              <a:rPr lang="fi-FI" dirty="0" smtClean="0"/>
              <a:t>2017)</a:t>
            </a:r>
          </a:p>
          <a:p>
            <a:r>
              <a:rPr lang="fi-FI" dirty="0" err="1" smtClean="0"/>
              <a:t>Unemployment</a:t>
            </a:r>
            <a:r>
              <a:rPr lang="fi-FI" dirty="0" smtClean="0"/>
              <a:t>		8,6 % (2017)</a:t>
            </a:r>
          </a:p>
          <a:p>
            <a:r>
              <a:rPr lang="fi-FI" dirty="0" err="1" smtClean="0"/>
              <a:t>Export</a:t>
            </a:r>
            <a:r>
              <a:rPr lang="fi-FI" dirty="0" smtClean="0"/>
              <a:t> to </a:t>
            </a:r>
            <a:r>
              <a:rPr lang="fi-FI" dirty="0" err="1" smtClean="0"/>
              <a:t>Norway</a:t>
            </a:r>
            <a:r>
              <a:rPr lang="fi-FI" dirty="0" smtClean="0"/>
              <a:t>		€ 1,6 </a:t>
            </a:r>
            <a:r>
              <a:rPr lang="fi-FI" dirty="0" err="1" smtClean="0"/>
              <a:t>bill</a:t>
            </a:r>
            <a:r>
              <a:rPr lang="fi-FI" dirty="0" smtClean="0"/>
              <a:t> (2017), 13. </a:t>
            </a:r>
            <a:endParaRPr lang="fi-FI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069049" y="1656504"/>
            <a:ext cx="11274425" cy="4685210"/>
          </a:xfrm>
        </p:spPr>
        <p:txBody>
          <a:bodyPr>
            <a:normAutofit fontScale="55000" lnSpcReduction="20000"/>
          </a:bodyPr>
          <a:lstStyle/>
          <a:p>
            <a:r>
              <a:rPr lang="en-US" dirty="0"/>
              <a:t>Size			323,802 </a:t>
            </a:r>
            <a:r>
              <a:rPr lang="en-US" dirty="0" err="1"/>
              <a:t>sq</a:t>
            </a:r>
            <a:r>
              <a:rPr lang="en-US" dirty="0"/>
              <a:t> km</a:t>
            </a:r>
          </a:p>
          <a:p>
            <a:r>
              <a:rPr lang="en-US" dirty="0"/>
              <a:t>Population		</a:t>
            </a:r>
            <a:r>
              <a:rPr lang="en-US" dirty="0" smtClean="0"/>
              <a:t>5,23 </a:t>
            </a:r>
            <a:r>
              <a:rPr lang="en-US" dirty="0"/>
              <a:t>mill </a:t>
            </a:r>
          </a:p>
          <a:p>
            <a:r>
              <a:rPr lang="en-US" dirty="0"/>
              <a:t>State budget 	€ 143 bill (2018 )</a:t>
            </a:r>
          </a:p>
          <a:p>
            <a:r>
              <a:rPr lang="en-US" dirty="0"/>
              <a:t>Exports 		€ 115 bill (2017)</a:t>
            </a:r>
          </a:p>
          <a:p>
            <a:r>
              <a:rPr lang="en-US" dirty="0"/>
              <a:t>Imports 		€ 115 bill (2017)</a:t>
            </a:r>
          </a:p>
          <a:p>
            <a:r>
              <a:rPr lang="en-US" dirty="0"/>
              <a:t>GNP 			€ 348 bill (2017)</a:t>
            </a:r>
          </a:p>
          <a:p>
            <a:r>
              <a:rPr lang="en-US" dirty="0"/>
              <a:t>Unemployment </a:t>
            </a:r>
            <a:r>
              <a:rPr lang="en-US" dirty="0" smtClean="0"/>
              <a:t>	3,8 % (2017)</a:t>
            </a:r>
          </a:p>
          <a:p>
            <a:r>
              <a:rPr lang="en-US" dirty="0" smtClean="0"/>
              <a:t>Export to Finland	€ 1,5 bill (2017)</a:t>
            </a:r>
            <a:endParaRPr lang="en-US" dirty="0"/>
          </a:p>
          <a:p>
            <a:endParaRPr lang="en-US" dirty="0"/>
          </a:p>
          <a:p>
            <a:endParaRPr lang="fi-FI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12630" y="875909"/>
            <a:ext cx="5182898" cy="5450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7822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fi-FI" dirty="0" smtClean="0"/>
              <a:t>				</a:t>
            </a:r>
            <a:r>
              <a:rPr lang="fi-FI" b="1" dirty="0" err="1" smtClean="0"/>
              <a:t>Norway</a:t>
            </a:r>
            <a:r>
              <a:rPr lang="fi-FI" b="1" dirty="0" smtClean="0"/>
              <a:t> is </a:t>
            </a:r>
            <a:r>
              <a:rPr lang="fi-FI" b="1" dirty="0" err="1" smtClean="0"/>
              <a:t>Rich</a:t>
            </a:r>
            <a:endParaRPr lang="fi-FI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76703" y="1656504"/>
            <a:ext cx="19723737" cy="4685210"/>
          </a:xfrm>
        </p:spPr>
        <p:txBody>
          <a:bodyPr>
            <a:normAutofit lnSpcReduction="10000"/>
          </a:bodyPr>
          <a:lstStyle/>
          <a:p>
            <a:r>
              <a:rPr lang="fi-FI" dirty="0" err="1" smtClean="0"/>
              <a:t>Norway</a:t>
            </a:r>
            <a:r>
              <a:rPr lang="fi-FI" dirty="0" smtClean="0"/>
              <a:t> </a:t>
            </a:r>
            <a:r>
              <a:rPr lang="fi-FI" dirty="0" err="1" smtClean="0"/>
              <a:t>Oil</a:t>
            </a:r>
            <a:r>
              <a:rPr lang="fi-FI" dirty="0" smtClean="0"/>
              <a:t> </a:t>
            </a:r>
            <a:r>
              <a:rPr lang="fi-FI" dirty="0" err="1" smtClean="0"/>
              <a:t>Fund</a:t>
            </a:r>
            <a:r>
              <a:rPr lang="fi-FI" dirty="0" smtClean="0"/>
              <a:t> (GPFG) $1000 </a:t>
            </a:r>
            <a:r>
              <a:rPr lang="fi-FI" dirty="0" err="1" smtClean="0"/>
              <a:t>bill</a:t>
            </a:r>
            <a:r>
              <a:rPr lang="fi-FI" dirty="0" smtClean="0"/>
              <a:t> (1st </a:t>
            </a:r>
            <a:r>
              <a:rPr lang="fi-FI" dirty="0" err="1" smtClean="0"/>
              <a:t>inv</a:t>
            </a:r>
            <a:r>
              <a:rPr lang="fi-FI" dirty="0" smtClean="0"/>
              <a:t>. </a:t>
            </a:r>
            <a:r>
              <a:rPr lang="fi-FI" dirty="0" err="1" smtClean="0"/>
              <a:t>fund</a:t>
            </a:r>
            <a:r>
              <a:rPr lang="fi-FI" dirty="0" smtClean="0"/>
              <a:t>)</a:t>
            </a:r>
          </a:p>
          <a:p>
            <a:r>
              <a:rPr lang="fi-FI" dirty="0" smtClean="0"/>
              <a:t>7,8 % </a:t>
            </a:r>
            <a:r>
              <a:rPr lang="fi-FI" dirty="0" err="1" smtClean="0"/>
              <a:t>profits</a:t>
            </a:r>
            <a:r>
              <a:rPr lang="fi-FI" dirty="0" smtClean="0"/>
              <a:t> 2017, </a:t>
            </a:r>
            <a:r>
              <a:rPr lang="fi-FI" dirty="0" err="1" smtClean="0"/>
              <a:t>investments</a:t>
            </a:r>
            <a:r>
              <a:rPr lang="fi-FI" dirty="0" smtClean="0"/>
              <a:t> &gt; O&amp;G </a:t>
            </a:r>
            <a:r>
              <a:rPr lang="fi-FI" dirty="0" err="1" smtClean="0"/>
              <a:t>tax</a:t>
            </a:r>
            <a:r>
              <a:rPr lang="fi-FI" dirty="0" smtClean="0"/>
              <a:t>/</a:t>
            </a:r>
            <a:r>
              <a:rPr lang="fi-FI" dirty="0" err="1" smtClean="0"/>
              <a:t>licensing</a:t>
            </a:r>
            <a:endParaRPr lang="fi-FI" dirty="0" smtClean="0"/>
          </a:p>
          <a:p>
            <a:r>
              <a:rPr lang="fi-FI" dirty="0" smtClean="0"/>
              <a:t>Max. 3 % of </a:t>
            </a:r>
            <a:r>
              <a:rPr lang="fi-FI" dirty="0" err="1" smtClean="0"/>
              <a:t>profits</a:t>
            </a:r>
            <a:r>
              <a:rPr lang="fi-FI" dirty="0" smtClean="0"/>
              <a:t> </a:t>
            </a:r>
            <a:r>
              <a:rPr lang="fi-FI" dirty="0" err="1" smtClean="0"/>
              <a:t>can</a:t>
            </a:r>
            <a:r>
              <a:rPr lang="fi-FI" dirty="0" smtClean="0"/>
              <a:t> </a:t>
            </a:r>
            <a:r>
              <a:rPr lang="fi-FI" dirty="0" err="1" smtClean="0"/>
              <a:t>be</a:t>
            </a:r>
            <a:r>
              <a:rPr lang="fi-FI" dirty="0" smtClean="0"/>
              <a:t> </a:t>
            </a:r>
            <a:r>
              <a:rPr lang="fi-FI" dirty="0" err="1" smtClean="0"/>
              <a:t>used</a:t>
            </a:r>
            <a:r>
              <a:rPr lang="fi-FI" dirty="0" smtClean="0"/>
              <a:t> in </a:t>
            </a:r>
            <a:r>
              <a:rPr lang="fi-FI" dirty="0" err="1" smtClean="0"/>
              <a:t>state</a:t>
            </a:r>
            <a:r>
              <a:rPr lang="fi-FI" dirty="0" smtClean="0"/>
              <a:t> </a:t>
            </a:r>
            <a:r>
              <a:rPr lang="fi-FI" dirty="0" err="1" smtClean="0"/>
              <a:t>budget</a:t>
            </a:r>
            <a:r>
              <a:rPr lang="fi-FI" dirty="0" smtClean="0"/>
              <a:t> </a:t>
            </a:r>
            <a:endParaRPr lang="fi-FI" dirty="0" smtClean="0"/>
          </a:p>
          <a:p>
            <a:r>
              <a:rPr lang="fi-FI" dirty="0" smtClean="0"/>
              <a:t>2019 State </a:t>
            </a:r>
            <a:r>
              <a:rPr lang="fi-FI" dirty="0" err="1" smtClean="0"/>
              <a:t>budget</a:t>
            </a:r>
            <a:r>
              <a:rPr lang="fi-FI" dirty="0" smtClean="0"/>
              <a:t> $164 </a:t>
            </a:r>
            <a:r>
              <a:rPr lang="fi-FI" dirty="0" err="1" smtClean="0"/>
              <a:t>bill</a:t>
            </a:r>
            <a:r>
              <a:rPr lang="fi-FI" dirty="0" smtClean="0"/>
              <a:t> (2,7 % </a:t>
            </a:r>
            <a:r>
              <a:rPr lang="fi-FI" dirty="0" err="1" smtClean="0"/>
              <a:t>from</a:t>
            </a:r>
            <a:r>
              <a:rPr lang="fi-FI" dirty="0" smtClean="0"/>
              <a:t> GPFG)</a:t>
            </a:r>
            <a:endParaRPr lang="fi-FI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21300440" y="447040"/>
            <a:ext cx="10480040" cy="589502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4160480" y="6509594"/>
            <a:ext cx="248766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2000" dirty="0" err="1" smtClean="0"/>
              <a:t>Source</a:t>
            </a:r>
            <a:r>
              <a:rPr lang="fi-FI" sz="2000" dirty="0" smtClean="0"/>
              <a:t>: www.nbim.no</a:t>
            </a:r>
            <a:endParaRPr lang="fi-FI" sz="2000" dirty="0"/>
          </a:p>
        </p:txBody>
      </p:sp>
    </p:spTree>
    <p:extLst>
      <p:ext uri="{BB962C8B-B14F-4D97-AF65-F5344CB8AC3E}">
        <p14:creationId xmlns:p14="http://schemas.microsoft.com/office/powerpoint/2010/main" val="733466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fi-FI" dirty="0" smtClean="0"/>
              <a:t>		</a:t>
            </a:r>
            <a:r>
              <a:rPr lang="fi-FI" b="1" dirty="0" err="1" smtClean="0"/>
              <a:t>It’s</a:t>
            </a:r>
            <a:r>
              <a:rPr lang="fi-FI" b="1" dirty="0" smtClean="0"/>
              <a:t> </a:t>
            </a:r>
            <a:r>
              <a:rPr lang="fi-FI" b="1" dirty="0" err="1" smtClean="0"/>
              <a:t>All</a:t>
            </a:r>
            <a:r>
              <a:rPr lang="fi-FI" b="1" dirty="0" smtClean="0"/>
              <a:t> </a:t>
            </a:r>
            <a:r>
              <a:rPr lang="fi-FI" b="1" dirty="0" err="1" smtClean="0"/>
              <a:t>About</a:t>
            </a:r>
            <a:r>
              <a:rPr lang="fi-FI" b="1" dirty="0" smtClean="0"/>
              <a:t> </a:t>
            </a:r>
            <a:r>
              <a:rPr lang="fi-FI" b="1" dirty="0" err="1" smtClean="0"/>
              <a:t>Oil</a:t>
            </a:r>
            <a:r>
              <a:rPr lang="fi-FI" b="1" dirty="0" smtClean="0"/>
              <a:t> and </a:t>
            </a:r>
            <a:r>
              <a:rPr lang="fi-FI" b="1" dirty="0" err="1" smtClean="0"/>
              <a:t>Gas</a:t>
            </a:r>
            <a:endParaRPr lang="fi-FI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97024" y="1656504"/>
            <a:ext cx="16690975" cy="4685210"/>
          </a:xfrm>
        </p:spPr>
        <p:txBody>
          <a:bodyPr>
            <a:normAutofit fontScale="55000" lnSpcReduction="20000"/>
          </a:bodyPr>
          <a:lstStyle/>
          <a:p>
            <a:r>
              <a:rPr lang="fi-FI" dirty="0" err="1"/>
              <a:t>Ekofisk</a:t>
            </a:r>
            <a:r>
              <a:rPr lang="fi-FI" dirty="0"/>
              <a:t> </a:t>
            </a:r>
            <a:r>
              <a:rPr lang="fi-FI" dirty="0" err="1"/>
              <a:t>discovery</a:t>
            </a:r>
            <a:r>
              <a:rPr lang="fi-FI" dirty="0"/>
              <a:t> in </a:t>
            </a:r>
            <a:r>
              <a:rPr lang="fi-FI" dirty="0" smtClean="0"/>
              <a:t>1969, </a:t>
            </a:r>
            <a:r>
              <a:rPr lang="fi-FI" dirty="0" err="1" smtClean="0"/>
              <a:t>production</a:t>
            </a:r>
            <a:r>
              <a:rPr lang="fi-FI" dirty="0" smtClean="0"/>
              <a:t> </a:t>
            </a:r>
            <a:r>
              <a:rPr lang="fi-FI" dirty="0" err="1" smtClean="0"/>
              <a:t>started</a:t>
            </a:r>
            <a:r>
              <a:rPr lang="fi-FI" dirty="0" smtClean="0"/>
              <a:t> 1971</a:t>
            </a:r>
            <a:endParaRPr lang="fi-FI" dirty="0" smtClean="0"/>
          </a:p>
          <a:p>
            <a:r>
              <a:rPr lang="en-US" dirty="0"/>
              <a:t>Drop in oil price </a:t>
            </a:r>
            <a:r>
              <a:rPr lang="en-US" dirty="0" smtClean="0"/>
              <a:t>2014 improved redundancies and </a:t>
            </a:r>
            <a:r>
              <a:rPr lang="en-US" dirty="0"/>
              <a:t>cost efficiency</a:t>
            </a:r>
          </a:p>
          <a:p>
            <a:r>
              <a:rPr lang="en-US" dirty="0" smtClean="0"/>
              <a:t>Production break </a:t>
            </a:r>
            <a:r>
              <a:rPr lang="en-US" dirty="0"/>
              <a:t>even </a:t>
            </a:r>
            <a:r>
              <a:rPr lang="en-US" dirty="0" smtClean="0"/>
              <a:t>dropped from $ 80 to $ 35 per barrel</a:t>
            </a:r>
            <a:endParaRPr lang="en-US" dirty="0"/>
          </a:p>
          <a:p>
            <a:r>
              <a:rPr lang="en-US" dirty="0" smtClean="0"/>
              <a:t>Oil </a:t>
            </a:r>
            <a:r>
              <a:rPr lang="en-US" dirty="0"/>
              <a:t>investments 2017 </a:t>
            </a:r>
            <a:r>
              <a:rPr lang="en-US" dirty="0" smtClean="0"/>
              <a:t>were € 15 bill </a:t>
            </a:r>
            <a:r>
              <a:rPr lang="en-US" dirty="0"/>
              <a:t>– mostly </a:t>
            </a:r>
            <a:r>
              <a:rPr lang="en-US" dirty="0" smtClean="0"/>
              <a:t>replacements</a:t>
            </a:r>
          </a:p>
          <a:p>
            <a:r>
              <a:rPr lang="en-US" b="1" dirty="0" smtClean="0"/>
              <a:t>In other words, </a:t>
            </a:r>
            <a:r>
              <a:rPr lang="en-US" b="1" dirty="0" err="1" smtClean="0"/>
              <a:t>Equinor</a:t>
            </a:r>
            <a:r>
              <a:rPr lang="en-US" b="1" dirty="0" smtClean="0"/>
              <a:t> </a:t>
            </a:r>
            <a:r>
              <a:rPr lang="en-US" b="1" dirty="0"/>
              <a:t>buys subcontracting </a:t>
            </a:r>
            <a:r>
              <a:rPr lang="en-US" b="1" dirty="0" smtClean="0"/>
              <a:t>worth € 15 bill/a !!! </a:t>
            </a:r>
            <a:endParaRPr lang="fi-FI" b="1" dirty="0"/>
          </a:p>
          <a:p>
            <a:r>
              <a:rPr lang="en-US" dirty="0" smtClean="0"/>
              <a:t>Dec. 2017 </a:t>
            </a:r>
            <a:r>
              <a:rPr lang="en-US" dirty="0"/>
              <a:t>Johan </a:t>
            </a:r>
            <a:r>
              <a:rPr lang="en-US" dirty="0" err="1" smtClean="0"/>
              <a:t>Castberg</a:t>
            </a:r>
            <a:r>
              <a:rPr lang="en-US" dirty="0" smtClean="0"/>
              <a:t> field € 5 bill </a:t>
            </a:r>
            <a:r>
              <a:rPr lang="en-US" dirty="0"/>
              <a:t>new investment </a:t>
            </a:r>
            <a:r>
              <a:rPr lang="en-US" dirty="0" smtClean="0"/>
              <a:t>(</a:t>
            </a:r>
            <a:r>
              <a:rPr lang="en-US" dirty="0" err="1" smtClean="0"/>
              <a:t>Equinor</a:t>
            </a:r>
            <a:r>
              <a:rPr lang="en-US" dirty="0" smtClean="0"/>
              <a:t>, </a:t>
            </a:r>
            <a:r>
              <a:rPr lang="en-US" dirty="0"/>
              <a:t>Eni, </a:t>
            </a:r>
            <a:r>
              <a:rPr lang="en-US" dirty="0" err="1"/>
              <a:t>Petoro</a:t>
            </a:r>
            <a:r>
              <a:rPr lang="en-US" dirty="0"/>
              <a:t>)</a:t>
            </a:r>
          </a:p>
          <a:p>
            <a:r>
              <a:rPr lang="en-US" dirty="0"/>
              <a:t>Published </a:t>
            </a:r>
            <a:r>
              <a:rPr lang="en-US" dirty="0" smtClean="0"/>
              <a:t>deals: </a:t>
            </a:r>
            <a:r>
              <a:rPr lang="en-US" dirty="0"/>
              <a:t>Aker Solutions, </a:t>
            </a:r>
            <a:r>
              <a:rPr lang="en-US" dirty="0" smtClean="0"/>
              <a:t>ABB, </a:t>
            </a:r>
            <a:r>
              <a:rPr lang="en-US" dirty="0" err="1" smtClean="0"/>
              <a:t>Kv</a:t>
            </a:r>
            <a:r>
              <a:rPr lang="nb-NO" dirty="0" smtClean="0"/>
              <a:t>ærner, </a:t>
            </a:r>
            <a:r>
              <a:rPr lang="en-US" dirty="0" smtClean="0"/>
              <a:t>Sembcorp </a:t>
            </a:r>
            <a:r>
              <a:rPr lang="en-US" dirty="0"/>
              <a:t>Marine Rigs &amp; </a:t>
            </a:r>
            <a:r>
              <a:rPr lang="en-US" dirty="0" smtClean="0"/>
              <a:t>Floaters, </a:t>
            </a:r>
            <a:r>
              <a:rPr lang="en-US" dirty="0"/>
              <a:t>Alcatel Submarine Networks</a:t>
            </a:r>
            <a:endParaRPr lang="en-US" dirty="0" smtClean="0"/>
          </a:p>
        </p:txBody>
      </p:sp>
      <p:sp>
        <p:nvSpPr>
          <p:cNvPr id="6" name="TextBox 5"/>
          <p:cNvSpPr txBox="1"/>
          <p:nvPr/>
        </p:nvSpPr>
        <p:spPr>
          <a:xfrm>
            <a:off x="23510240" y="6362383"/>
            <a:ext cx="31661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2000" dirty="0" smtClean="0"/>
              <a:t>Photo: </a:t>
            </a:r>
            <a:r>
              <a:rPr lang="fi-FI" sz="2000" dirty="0" err="1" smtClean="0"/>
              <a:t>Offshore</a:t>
            </a:r>
            <a:r>
              <a:rPr lang="fi-FI" sz="2000" dirty="0" smtClean="0"/>
              <a:t> </a:t>
            </a:r>
            <a:r>
              <a:rPr lang="fi-FI" sz="2000" dirty="0" err="1" smtClean="0"/>
              <a:t>technology</a:t>
            </a:r>
            <a:r>
              <a:rPr lang="fi-FI" sz="2000" dirty="0" smtClean="0"/>
              <a:t>  </a:t>
            </a:r>
            <a:endParaRPr lang="fi-FI" sz="2000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9778284" y="191599"/>
            <a:ext cx="9218356" cy="6150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0676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fi-FI" b="1" dirty="0" smtClean="0"/>
              <a:t>Import </a:t>
            </a:r>
            <a:r>
              <a:rPr lang="fi-FI" b="1" dirty="0" err="1" smtClean="0"/>
              <a:t>from</a:t>
            </a:r>
            <a:r>
              <a:rPr lang="fi-FI" b="1" dirty="0" smtClean="0"/>
              <a:t> </a:t>
            </a:r>
            <a:r>
              <a:rPr lang="fi-FI" b="1" dirty="0" err="1" smtClean="0"/>
              <a:t>Norway</a:t>
            </a:r>
            <a:r>
              <a:rPr lang="fi-FI" b="1" dirty="0" smtClean="0"/>
              <a:t>			</a:t>
            </a:r>
            <a:r>
              <a:rPr lang="fi-FI" b="1" dirty="0" err="1" smtClean="0"/>
              <a:t>Export</a:t>
            </a:r>
            <a:r>
              <a:rPr lang="fi-FI" b="1" dirty="0" smtClean="0"/>
              <a:t> to </a:t>
            </a:r>
            <a:r>
              <a:rPr lang="fi-FI" b="1" dirty="0" err="1" smtClean="0"/>
              <a:t>Norway</a:t>
            </a:r>
            <a:r>
              <a:rPr lang="fi-FI" b="1" dirty="0" smtClean="0"/>
              <a:t> </a:t>
            </a:r>
            <a:endParaRPr lang="fi-FI" b="1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049500" y="1656504"/>
            <a:ext cx="12668250" cy="4685210"/>
          </a:xfrm>
        </p:spPr>
        <p:txBody>
          <a:bodyPr>
            <a:normAutofit lnSpcReduction="10000"/>
          </a:bodyPr>
          <a:lstStyle/>
          <a:p>
            <a:r>
              <a:rPr lang="fi-FI" dirty="0" err="1" smtClean="0"/>
              <a:t>Trucks</a:t>
            </a:r>
            <a:r>
              <a:rPr lang="fi-FI" dirty="0" smtClean="0"/>
              <a:t>, </a:t>
            </a:r>
            <a:r>
              <a:rPr lang="fi-FI" dirty="0" err="1" smtClean="0"/>
              <a:t>vans</a:t>
            </a:r>
            <a:r>
              <a:rPr lang="fi-FI" dirty="0" smtClean="0"/>
              <a:t> and </a:t>
            </a:r>
            <a:r>
              <a:rPr lang="fi-FI" dirty="0" err="1" smtClean="0"/>
              <a:t>special</a:t>
            </a:r>
            <a:r>
              <a:rPr lang="fi-FI" dirty="0" smtClean="0"/>
              <a:t> </a:t>
            </a:r>
            <a:r>
              <a:rPr lang="fi-FI" dirty="0" err="1" smtClean="0"/>
              <a:t>vehicles</a:t>
            </a:r>
            <a:endParaRPr lang="fi-FI" dirty="0" smtClean="0"/>
          </a:p>
          <a:p>
            <a:r>
              <a:rPr lang="fi-FI" dirty="0" err="1" smtClean="0"/>
              <a:t>Refined</a:t>
            </a:r>
            <a:r>
              <a:rPr lang="fi-FI" dirty="0" smtClean="0"/>
              <a:t> </a:t>
            </a:r>
            <a:r>
              <a:rPr lang="fi-FI" dirty="0" err="1" smtClean="0"/>
              <a:t>oil</a:t>
            </a:r>
            <a:r>
              <a:rPr lang="fi-FI" dirty="0" smtClean="0"/>
              <a:t> products</a:t>
            </a:r>
          </a:p>
          <a:p>
            <a:r>
              <a:rPr lang="fi-FI" dirty="0" err="1" smtClean="0"/>
              <a:t>Furtilizers</a:t>
            </a:r>
            <a:endParaRPr lang="fi-FI" dirty="0"/>
          </a:p>
        </p:txBody>
      </p:sp>
      <p:sp>
        <p:nvSpPr>
          <p:cNvPr id="8" name="Content Placeholder 7"/>
          <p:cNvSpPr>
            <a:spLocks noGrp="1"/>
          </p:cNvSpPr>
          <p:nvPr>
            <p:ph sz="half" idx="1"/>
          </p:nvPr>
        </p:nvSpPr>
        <p:spPr>
          <a:xfrm>
            <a:off x="1597025" y="1656504"/>
            <a:ext cx="6061075" cy="4685210"/>
          </a:xfrm>
        </p:spPr>
        <p:txBody>
          <a:bodyPr>
            <a:normAutofit lnSpcReduction="10000"/>
          </a:bodyPr>
          <a:lstStyle/>
          <a:p>
            <a:r>
              <a:rPr lang="fi-FI" dirty="0" err="1" smtClean="0"/>
              <a:t>Oil</a:t>
            </a:r>
            <a:endParaRPr lang="fi-FI" dirty="0" smtClean="0"/>
          </a:p>
          <a:p>
            <a:r>
              <a:rPr lang="fi-FI" dirty="0" err="1" smtClean="0"/>
              <a:t>Salmon</a:t>
            </a:r>
            <a:r>
              <a:rPr lang="fi-FI" dirty="0" smtClean="0"/>
              <a:t> and </a:t>
            </a:r>
            <a:r>
              <a:rPr lang="fi-FI" dirty="0" err="1" smtClean="0"/>
              <a:t>seafood</a:t>
            </a:r>
            <a:endParaRPr lang="fi-FI" dirty="0" smtClean="0"/>
          </a:p>
          <a:p>
            <a:r>
              <a:rPr lang="fi-FI" dirty="0" smtClean="0"/>
              <a:t>Aluminium</a:t>
            </a:r>
            <a:endParaRPr lang="fi-FI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9600" y="1656504"/>
            <a:ext cx="7878325" cy="443155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49525" y="2759681"/>
            <a:ext cx="6006525" cy="399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188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7025" y="284301"/>
            <a:ext cx="16024225" cy="1183217"/>
          </a:xfrm>
        </p:spPr>
        <p:txBody>
          <a:bodyPr>
            <a:noAutofit/>
          </a:bodyPr>
          <a:lstStyle/>
          <a:p>
            <a:r>
              <a:rPr lang="en-US" sz="8000" b="1" dirty="0" smtClean="0"/>
              <a:t>Oil won’t </a:t>
            </a:r>
            <a:r>
              <a:rPr lang="en-US" sz="8000" b="1" dirty="0"/>
              <a:t>disappear very soon, but…</a:t>
            </a:r>
            <a:endParaRPr lang="fi-FI" sz="8000" b="1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8318009" y="284301"/>
            <a:ext cx="11152570" cy="6287949"/>
          </a:xfrm>
          <a:prstGeom prst="rect">
            <a:avLst/>
          </a:prstGeom>
        </p:spPr>
      </p:pic>
      <p:sp>
        <p:nvSpPr>
          <p:cNvPr id="6" name="Text Placeholder 3"/>
          <p:cNvSpPr txBox="1">
            <a:spLocks/>
          </p:cNvSpPr>
          <p:nvPr/>
        </p:nvSpPr>
        <p:spPr>
          <a:xfrm>
            <a:off x="1597026" y="1485595"/>
            <a:ext cx="15186024" cy="4856119"/>
          </a:xfrm>
          <a:prstGeom prst="rect">
            <a:avLst/>
          </a:prstGeom>
        </p:spPr>
        <p:txBody>
          <a:bodyPr vert="horz" lIns="223077" tIns="111539" rIns="223077" bIns="111539" rtlCol="0">
            <a:normAutofit fontScale="55000" lnSpcReduction="20000"/>
          </a:bodyPr>
          <a:lstStyle>
            <a:lvl1pPr marL="836539" indent="-836539" algn="l" defTabSz="1115385" rtl="0" eaLnBrk="1" latinLnBrk="0" hangingPunct="1">
              <a:spcBef>
                <a:spcPct val="20000"/>
              </a:spcBef>
              <a:buFont typeface="Arial"/>
              <a:buChar char="•"/>
              <a:defRPr sz="6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12501" indent="-697116" algn="l" defTabSz="1115385" rtl="0" eaLnBrk="1" latinLnBrk="0" hangingPunct="1">
              <a:spcBef>
                <a:spcPct val="20000"/>
              </a:spcBef>
              <a:buFont typeface="Arial"/>
              <a:buChar char="–"/>
              <a:defRPr sz="5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788463" indent="-557693" algn="l" defTabSz="1115385" rtl="0" eaLnBrk="1" latinLnBrk="0" hangingPunct="1">
              <a:spcBef>
                <a:spcPct val="20000"/>
              </a:spcBef>
              <a:buFont typeface="Arial"/>
              <a:buChar char="•"/>
              <a:defRPr sz="4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903848" indent="-557693" algn="l" defTabSz="1115385" rtl="0" eaLnBrk="1" latinLnBrk="0" hangingPunct="1">
              <a:spcBef>
                <a:spcPct val="20000"/>
              </a:spcBef>
              <a:buFont typeface="Arial"/>
              <a:buChar char="–"/>
              <a:defRPr sz="4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019233" indent="-557693" algn="l" defTabSz="1115385" rtl="0" eaLnBrk="1" latinLnBrk="0" hangingPunct="1">
              <a:spcBef>
                <a:spcPct val="20000"/>
              </a:spcBef>
              <a:buFont typeface="Arial"/>
              <a:buChar char="»"/>
              <a:defRPr sz="4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6134618" indent="-557693" algn="l" defTabSz="1115385" rtl="0" eaLnBrk="1" latinLnBrk="0" hangingPunct="1">
              <a:spcBef>
                <a:spcPct val="20000"/>
              </a:spcBef>
              <a:buFont typeface="Arial"/>
              <a:buChar char="•"/>
              <a:defRPr sz="4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250003" indent="-557693" algn="l" defTabSz="1115385" rtl="0" eaLnBrk="1" latinLnBrk="0" hangingPunct="1">
              <a:spcBef>
                <a:spcPct val="20000"/>
              </a:spcBef>
              <a:buFont typeface="Arial"/>
              <a:buChar char="•"/>
              <a:defRPr sz="4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8365388" indent="-557693" algn="l" defTabSz="1115385" rtl="0" eaLnBrk="1" latinLnBrk="0" hangingPunct="1">
              <a:spcBef>
                <a:spcPct val="20000"/>
              </a:spcBef>
              <a:buFont typeface="Arial"/>
              <a:buChar char="•"/>
              <a:defRPr sz="4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9480774" indent="-557693" algn="l" defTabSz="1115385" rtl="0" eaLnBrk="1" latinLnBrk="0" hangingPunct="1">
              <a:spcBef>
                <a:spcPct val="20000"/>
              </a:spcBef>
              <a:buFont typeface="Arial"/>
              <a:buChar char="•"/>
              <a:defRPr sz="4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Arial" panose="020B0604020202020204" pitchFamily="34" charset="0"/>
              <a:buChar char="•"/>
            </a:pPr>
            <a:endParaRPr lang="fi-FI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i-FI" dirty="0" err="1" smtClean="0"/>
              <a:t>Biggest</a:t>
            </a:r>
            <a:r>
              <a:rPr lang="fi-FI" dirty="0" smtClean="0"/>
              <a:t> </a:t>
            </a:r>
            <a:r>
              <a:rPr lang="fi-FI" dirty="0" err="1" smtClean="0"/>
              <a:t>oil</a:t>
            </a:r>
            <a:r>
              <a:rPr lang="fi-FI" dirty="0" smtClean="0"/>
              <a:t> </a:t>
            </a:r>
            <a:r>
              <a:rPr lang="fi-FI" dirty="0" err="1" smtClean="0"/>
              <a:t>producers</a:t>
            </a:r>
            <a:r>
              <a:rPr lang="fi-FI" dirty="0" smtClean="0"/>
              <a:t>: USA, </a:t>
            </a:r>
            <a:r>
              <a:rPr lang="fi-FI" dirty="0" err="1" smtClean="0"/>
              <a:t>Russia</a:t>
            </a:r>
            <a:r>
              <a:rPr lang="fi-FI" dirty="0" smtClean="0"/>
              <a:t>, Saudi Arabia, …, </a:t>
            </a:r>
            <a:r>
              <a:rPr lang="fi-FI" b="1" dirty="0" smtClean="0"/>
              <a:t>15. </a:t>
            </a:r>
            <a:r>
              <a:rPr lang="fi-FI" b="1" dirty="0" err="1" smtClean="0"/>
              <a:t>Norway</a:t>
            </a:r>
            <a:endParaRPr lang="fi-FI" b="1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i-FI" dirty="0" err="1" smtClean="0"/>
              <a:t>Biggest</a:t>
            </a:r>
            <a:r>
              <a:rPr lang="fi-FI" dirty="0" smtClean="0"/>
              <a:t> </a:t>
            </a:r>
            <a:r>
              <a:rPr lang="fi-FI" dirty="0" err="1" smtClean="0"/>
              <a:t>gas</a:t>
            </a:r>
            <a:r>
              <a:rPr lang="fi-FI" dirty="0" smtClean="0"/>
              <a:t> </a:t>
            </a:r>
            <a:r>
              <a:rPr lang="fi-FI" dirty="0" err="1" smtClean="0"/>
              <a:t>producers</a:t>
            </a:r>
            <a:r>
              <a:rPr lang="fi-FI" dirty="0" smtClean="0"/>
              <a:t>: USA, </a:t>
            </a:r>
            <a:r>
              <a:rPr lang="fi-FI" dirty="0" err="1" smtClean="0"/>
              <a:t>Russia</a:t>
            </a:r>
            <a:r>
              <a:rPr lang="fi-FI" dirty="0" smtClean="0"/>
              <a:t>, Iran, …, </a:t>
            </a:r>
            <a:r>
              <a:rPr lang="fi-FI" b="1" dirty="0" smtClean="0"/>
              <a:t>7. </a:t>
            </a:r>
            <a:r>
              <a:rPr lang="fi-FI" b="1" dirty="0" err="1" smtClean="0"/>
              <a:t>Norway</a:t>
            </a:r>
            <a:r>
              <a:rPr lang="fi-FI" b="1" dirty="0" smtClean="0"/>
              <a:t>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i-FI" dirty="0" err="1" smtClean="0"/>
              <a:t>Norway</a:t>
            </a:r>
            <a:r>
              <a:rPr lang="fi-FI" dirty="0" smtClean="0"/>
              <a:t> </a:t>
            </a:r>
            <a:r>
              <a:rPr lang="fi-FI" dirty="0" err="1" smtClean="0"/>
              <a:t>exports</a:t>
            </a:r>
            <a:r>
              <a:rPr lang="fi-FI" dirty="0" smtClean="0"/>
              <a:t> </a:t>
            </a:r>
            <a:r>
              <a:rPr lang="fi-FI" dirty="0" err="1" smtClean="0"/>
              <a:t>its</a:t>
            </a:r>
            <a:r>
              <a:rPr lang="fi-FI" dirty="0" smtClean="0"/>
              <a:t> </a:t>
            </a:r>
            <a:r>
              <a:rPr lang="fi-FI" dirty="0" err="1" smtClean="0"/>
              <a:t>oil</a:t>
            </a:r>
            <a:r>
              <a:rPr lang="fi-FI" dirty="0" smtClean="0"/>
              <a:t> and </a:t>
            </a:r>
            <a:r>
              <a:rPr lang="fi-FI" dirty="0" err="1" smtClean="0"/>
              <a:t>gas</a:t>
            </a:r>
            <a:r>
              <a:rPr lang="fi-FI" dirty="0" smtClean="0"/>
              <a:t> (O&amp;G </a:t>
            </a:r>
            <a:r>
              <a:rPr lang="fi-FI" dirty="0" err="1" smtClean="0"/>
              <a:t>sector</a:t>
            </a:r>
            <a:r>
              <a:rPr lang="fi-FI" dirty="0" smtClean="0"/>
              <a:t> 2/3 of </a:t>
            </a:r>
            <a:r>
              <a:rPr lang="fi-FI" dirty="0" err="1" smtClean="0"/>
              <a:t>total</a:t>
            </a:r>
            <a:r>
              <a:rPr lang="fi-FI" dirty="0" smtClean="0"/>
              <a:t> </a:t>
            </a:r>
            <a:r>
              <a:rPr lang="fi-FI" dirty="0" err="1" smtClean="0"/>
              <a:t>exports</a:t>
            </a:r>
            <a:r>
              <a:rPr lang="fi-FI" dirty="0" smtClean="0"/>
              <a:t> of $90 </a:t>
            </a:r>
            <a:r>
              <a:rPr lang="fi-FI" dirty="0" err="1" smtClean="0"/>
              <a:t>bill</a:t>
            </a:r>
            <a:r>
              <a:rPr lang="fi-FI" dirty="0" smtClean="0"/>
              <a:t>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i-FI" dirty="0" err="1" smtClean="0"/>
              <a:t>Norway’s</a:t>
            </a:r>
            <a:r>
              <a:rPr lang="fi-FI" dirty="0" smtClean="0"/>
              <a:t> </a:t>
            </a:r>
            <a:r>
              <a:rPr lang="fi-FI" dirty="0" err="1" smtClean="0"/>
              <a:t>own</a:t>
            </a:r>
            <a:r>
              <a:rPr lang="fi-FI" dirty="0" smtClean="0"/>
              <a:t> </a:t>
            </a:r>
            <a:r>
              <a:rPr lang="fi-FI" dirty="0" err="1" smtClean="0"/>
              <a:t>electricity</a:t>
            </a:r>
            <a:r>
              <a:rPr lang="fi-FI" dirty="0" smtClean="0"/>
              <a:t> </a:t>
            </a:r>
            <a:r>
              <a:rPr lang="fi-FI" dirty="0" err="1" smtClean="0"/>
              <a:t>use</a:t>
            </a:r>
            <a:r>
              <a:rPr lang="fi-FI" dirty="0" smtClean="0"/>
              <a:t> 99 % </a:t>
            </a:r>
            <a:r>
              <a:rPr lang="fi-FI" dirty="0" err="1" smtClean="0"/>
              <a:t>hydropower</a:t>
            </a:r>
            <a:r>
              <a:rPr lang="fi-FI" dirty="0" smtClean="0"/>
              <a:t> </a:t>
            </a:r>
            <a:r>
              <a:rPr lang="fi-FI" dirty="0" err="1" smtClean="0"/>
              <a:t>based</a:t>
            </a:r>
            <a:endParaRPr lang="fi-FI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i-FI" dirty="0" err="1" smtClean="0"/>
              <a:t>Strong</a:t>
            </a:r>
            <a:r>
              <a:rPr lang="fi-FI" dirty="0" smtClean="0"/>
              <a:t> </a:t>
            </a:r>
            <a:r>
              <a:rPr lang="fi-FI" dirty="0" err="1" smtClean="0"/>
              <a:t>trend</a:t>
            </a:r>
            <a:r>
              <a:rPr lang="fi-FI" dirty="0" smtClean="0"/>
              <a:t> into </a:t>
            </a:r>
            <a:r>
              <a:rPr lang="fi-FI" dirty="0" err="1" smtClean="0"/>
              <a:t>sustainability</a:t>
            </a:r>
            <a:r>
              <a:rPr lang="fi-FI" dirty="0" smtClean="0"/>
              <a:t> and </a:t>
            </a:r>
            <a:r>
              <a:rPr lang="fi-FI" dirty="0" err="1" smtClean="0"/>
              <a:t>renewal</a:t>
            </a:r>
            <a:r>
              <a:rPr lang="fi-FI" dirty="0" smtClean="0"/>
              <a:t> </a:t>
            </a:r>
            <a:r>
              <a:rPr lang="fi-FI" dirty="0" err="1" smtClean="0"/>
              <a:t>energy</a:t>
            </a:r>
            <a:endParaRPr lang="fi-FI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i-FI" dirty="0" smtClean="0"/>
              <a:t>Electric </a:t>
            </a:r>
            <a:r>
              <a:rPr lang="fi-FI" dirty="0" err="1" smtClean="0"/>
              <a:t>cars</a:t>
            </a:r>
            <a:r>
              <a:rPr lang="fi-FI" dirty="0" smtClean="0"/>
              <a:t> </a:t>
            </a:r>
            <a:r>
              <a:rPr lang="fi-FI" dirty="0" err="1" smtClean="0"/>
              <a:t>heavily</a:t>
            </a:r>
            <a:r>
              <a:rPr lang="fi-FI" dirty="0" smtClean="0"/>
              <a:t> </a:t>
            </a:r>
            <a:r>
              <a:rPr lang="fi-FI" dirty="0" err="1" smtClean="0"/>
              <a:t>subsidised</a:t>
            </a:r>
            <a:r>
              <a:rPr lang="fi-FI" dirty="0" smtClean="0"/>
              <a:t>, </a:t>
            </a:r>
            <a:r>
              <a:rPr lang="fi-FI" dirty="0" err="1" smtClean="0"/>
              <a:t>Offshore</a:t>
            </a:r>
            <a:r>
              <a:rPr lang="fi-FI" dirty="0" smtClean="0"/>
              <a:t> </a:t>
            </a:r>
            <a:r>
              <a:rPr lang="fi-FI" dirty="0" err="1" smtClean="0"/>
              <a:t>wind</a:t>
            </a:r>
            <a:r>
              <a:rPr lang="fi-FI" dirty="0" smtClean="0"/>
              <a:t> </a:t>
            </a:r>
            <a:r>
              <a:rPr lang="fi-FI" dirty="0" err="1" smtClean="0"/>
              <a:t>mills</a:t>
            </a:r>
            <a:endParaRPr lang="fi-FI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fi-FI" dirty="0"/>
          </a:p>
        </p:txBody>
      </p:sp>
      <p:sp>
        <p:nvSpPr>
          <p:cNvPr id="7" name="TextBox 6"/>
          <p:cNvSpPr txBox="1"/>
          <p:nvPr/>
        </p:nvSpPr>
        <p:spPr>
          <a:xfrm>
            <a:off x="22825075" y="6563360"/>
            <a:ext cx="23428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2000" dirty="0" err="1" smtClean="0"/>
              <a:t>Source</a:t>
            </a:r>
            <a:r>
              <a:rPr lang="fi-FI" sz="2000" dirty="0" smtClean="0"/>
              <a:t>: Oilprice.com</a:t>
            </a:r>
            <a:endParaRPr lang="fi-FI" sz="2000" dirty="0"/>
          </a:p>
        </p:txBody>
      </p:sp>
    </p:spTree>
    <p:extLst>
      <p:ext uri="{BB962C8B-B14F-4D97-AF65-F5344CB8AC3E}">
        <p14:creationId xmlns:p14="http://schemas.microsoft.com/office/powerpoint/2010/main" val="3804207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fi-FI" dirty="0" smtClean="0"/>
              <a:t>	</a:t>
            </a:r>
            <a:r>
              <a:rPr lang="fi-FI" b="1" dirty="0" err="1" smtClean="0"/>
              <a:t>High</a:t>
            </a:r>
            <a:r>
              <a:rPr lang="fi-FI" b="1" dirty="0" smtClean="0"/>
              <a:t> </a:t>
            </a:r>
            <a:r>
              <a:rPr lang="fi-FI" b="1" dirty="0" err="1" smtClean="0"/>
              <a:t>Flying</a:t>
            </a:r>
            <a:r>
              <a:rPr lang="fi-FI" b="1" dirty="0" smtClean="0"/>
              <a:t> </a:t>
            </a:r>
            <a:r>
              <a:rPr lang="fi-FI" b="1" dirty="0" err="1" smtClean="0"/>
              <a:t>Salmon</a:t>
            </a:r>
            <a:r>
              <a:rPr lang="fi-FI" b="1" dirty="0" smtClean="0"/>
              <a:t> in </a:t>
            </a:r>
            <a:r>
              <a:rPr lang="fi-FI" b="1" dirty="0" err="1" smtClean="0"/>
              <a:t>Sushi</a:t>
            </a:r>
            <a:endParaRPr lang="fi-FI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97024" y="1656504"/>
            <a:ext cx="15634335" cy="4685210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2nd </a:t>
            </a:r>
            <a:r>
              <a:rPr lang="en-US" dirty="0"/>
              <a:t>biggest </a:t>
            </a:r>
            <a:r>
              <a:rPr lang="en-US" dirty="0" smtClean="0"/>
              <a:t>seafood exporter </a:t>
            </a:r>
            <a:r>
              <a:rPr lang="en-US" dirty="0"/>
              <a:t>(China 1st</a:t>
            </a:r>
            <a:r>
              <a:rPr lang="en-US" dirty="0" smtClean="0"/>
              <a:t>)</a:t>
            </a:r>
          </a:p>
          <a:p>
            <a:r>
              <a:rPr lang="en-US" dirty="0" smtClean="0"/>
              <a:t>¼ of whole Nordic airfreight (90.000 ton)</a:t>
            </a:r>
          </a:p>
          <a:p>
            <a:r>
              <a:rPr lang="en-US" dirty="0" smtClean="0"/>
              <a:t>Production </a:t>
            </a:r>
            <a:r>
              <a:rPr lang="en-US" dirty="0" smtClean="0"/>
              <a:t>1,3 mill ton will </a:t>
            </a:r>
            <a:r>
              <a:rPr lang="en-US" dirty="0" smtClean="0"/>
              <a:t>5X by 2050 </a:t>
            </a:r>
            <a:endParaRPr lang="en-US" dirty="0" smtClean="0"/>
          </a:p>
          <a:p>
            <a:r>
              <a:rPr lang="en-US" dirty="0" smtClean="0"/>
              <a:t>Fish farming</a:t>
            </a:r>
            <a:r>
              <a:rPr lang="en-US" dirty="0" smtClean="0"/>
              <a:t> </a:t>
            </a:r>
            <a:r>
              <a:rPr lang="en-US" dirty="0" smtClean="0"/>
              <a:t>go offshore</a:t>
            </a:r>
          </a:p>
          <a:p>
            <a:r>
              <a:rPr lang="en-US" dirty="0" smtClean="0"/>
              <a:t>Norway is NASA of the oceans</a:t>
            </a:r>
          </a:p>
          <a:p>
            <a:endParaRPr lang="en-US" dirty="0"/>
          </a:p>
          <a:p>
            <a:endParaRPr lang="en-US" dirty="0"/>
          </a:p>
          <a:p>
            <a:endParaRPr lang="fi-FI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19897680" y="284301"/>
            <a:ext cx="8088789" cy="605850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3713440" y="6607145"/>
            <a:ext cx="18601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2000" dirty="0" smtClean="0"/>
              <a:t>Photo: </a:t>
            </a:r>
            <a:r>
              <a:rPr lang="fi-FI" sz="2000" dirty="0" err="1" smtClean="0"/>
              <a:t>The</a:t>
            </a:r>
            <a:r>
              <a:rPr lang="fi-FI" sz="2000" dirty="0" smtClean="0"/>
              <a:t> </a:t>
            </a:r>
            <a:r>
              <a:rPr lang="fi-FI" sz="2000" dirty="0" err="1" smtClean="0"/>
              <a:t>Tyee</a:t>
            </a:r>
            <a:endParaRPr lang="fi-FI" sz="2000" dirty="0"/>
          </a:p>
        </p:txBody>
      </p:sp>
    </p:spTree>
    <p:extLst>
      <p:ext uri="{BB962C8B-B14F-4D97-AF65-F5344CB8AC3E}">
        <p14:creationId xmlns:p14="http://schemas.microsoft.com/office/powerpoint/2010/main" val="755562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fi-FI" b="1" dirty="0" smtClean="0"/>
              <a:t>				</a:t>
            </a:r>
            <a:r>
              <a:rPr lang="fi-FI" b="1" dirty="0" err="1" smtClean="0"/>
              <a:t>Maritime</a:t>
            </a:r>
            <a:endParaRPr lang="fi-FI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97024" y="1656504"/>
            <a:ext cx="19377025" cy="4685210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High </a:t>
            </a:r>
            <a:r>
              <a:rPr lang="en-US" dirty="0"/>
              <a:t>costs </a:t>
            </a:r>
            <a:r>
              <a:rPr lang="en-US" dirty="0" smtClean="0"/>
              <a:t>- </a:t>
            </a:r>
            <a:r>
              <a:rPr lang="en-US" dirty="0"/>
              <a:t>high value </a:t>
            </a:r>
            <a:r>
              <a:rPr lang="en-US" dirty="0" smtClean="0"/>
              <a:t>added - technological innovations play </a:t>
            </a:r>
            <a:r>
              <a:rPr lang="en-US" dirty="0"/>
              <a:t>a vital </a:t>
            </a:r>
            <a:r>
              <a:rPr lang="en-US" dirty="0" smtClean="0"/>
              <a:t>role </a:t>
            </a:r>
            <a:endParaRPr lang="en-US" dirty="0"/>
          </a:p>
          <a:p>
            <a:r>
              <a:rPr lang="en-US" dirty="0" smtClean="0"/>
              <a:t>6,7 %/GDP, second </a:t>
            </a:r>
            <a:r>
              <a:rPr lang="en-US" dirty="0"/>
              <a:t>largest value of export</a:t>
            </a:r>
          </a:p>
          <a:p>
            <a:r>
              <a:rPr lang="en-US" dirty="0" smtClean="0"/>
              <a:t>Maritime sector </a:t>
            </a:r>
            <a:r>
              <a:rPr lang="en-US" dirty="0"/>
              <a:t>largely </a:t>
            </a:r>
            <a:r>
              <a:rPr lang="en-US" dirty="0" smtClean="0"/>
              <a:t>dependent </a:t>
            </a:r>
            <a:r>
              <a:rPr lang="en-US" dirty="0"/>
              <a:t>on </a:t>
            </a:r>
            <a:r>
              <a:rPr lang="en-US" dirty="0" smtClean="0"/>
              <a:t>oil and gas activity (offshore vessels)</a:t>
            </a:r>
            <a:endParaRPr lang="en-US" dirty="0"/>
          </a:p>
          <a:p>
            <a:r>
              <a:rPr lang="en-US" dirty="0" smtClean="0"/>
              <a:t>Fishing and </a:t>
            </a:r>
            <a:r>
              <a:rPr lang="en-US" dirty="0"/>
              <a:t>fish-carrying vessels and cruise ships (less value </a:t>
            </a:r>
            <a:r>
              <a:rPr lang="en-US" dirty="0" smtClean="0"/>
              <a:t>added), ship </a:t>
            </a:r>
            <a:r>
              <a:rPr lang="en-US" dirty="0"/>
              <a:t>repair </a:t>
            </a:r>
          </a:p>
          <a:p>
            <a:r>
              <a:rPr lang="en-US" dirty="0" smtClean="0"/>
              <a:t>Future </a:t>
            </a:r>
            <a:r>
              <a:rPr lang="en-US" dirty="0"/>
              <a:t>substitute for oil and gas industry?</a:t>
            </a:r>
          </a:p>
          <a:p>
            <a:r>
              <a:rPr lang="en-US" dirty="0" smtClean="0"/>
              <a:t>Government funds </a:t>
            </a:r>
            <a:r>
              <a:rPr lang="en-US" dirty="0"/>
              <a:t>for upgrading and maintenance of government </a:t>
            </a:r>
            <a:r>
              <a:rPr lang="en-US" dirty="0" smtClean="0"/>
              <a:t>vessels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20834007" y="457868"/>
            <a:ext cx="9829968" cy="550478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3489253" y="6105555"/>
            <a:ext cx="55165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2000" dirty="0" smtClean="0"/>
              <a:t>Photo: </a:t>
            </a:r>
            <a:r>
              <a:rPr lang="fi-FI" sz="2000" dirty="0" err="1" smtClean="0"/>
              <a:t>Well</a:t>
            </a:r>
            <a:r>
              <a:rPr lang="fi-FI" sz="2000" dirty="0" smtClean="0"/>
              <a:t> </a:t>
            </a:r>
            <a:r>
              <a:rPr lang="fi-FI" sz="2000" dirty="0"/>
              <a:t>intervention </a:t>
            </a:r>
            <a:r>
              <a:rPr lang="fi-FI" sz="2000" dirty="0" err="1"/>
              <a:t>vessel</a:t>
            </a:r>
            <a:r>
              <a:rPr lang="fi-FI" sz="2000" dirty="0"/>
              <a:t> </a:t>
            </a:r>
            <a:r>
              <a:rPr lang="fi-FI" sz="2000" dirty="0" err="1"/>
              <a:t>Skandi</a:t>
            </a:r>
            <a:r>
              <a:rPr lang="fi-FI" sz="2000" dirty="0"/>
              <a:t> </a:t>
            </a:r>
            <a:r>
              <a:rPr lang="fi-FI" sz="2000" dirty="0" err="1"/>
              <a:t>Constructor</a:t>
            </a:r>
            <a:r>
              <a:rPr lang="fi-FI" sz="20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02888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i-FI" b="1" dirty="0" smtClean="0"/>
              <a:t>Business </a:t>
            </a:r>
            <a:r>
              <a:rPr lang="fi-FI" b="1" dirty="0" err="1" smtClean="0"/>
              <a:t>Potential</a:t>
            </a:r>
            <a:r>
              <a:rPr lang="fi-FI" b="1" dirty="0" smtClean="0"/>
              <a:t> in </a:t>
            </a:r>
            <a:r>
              <a:rPr lang="fi-FI" b="1" dirty="0" err="1" smtClean="0"/>
              <a:t>Norway</a:t>
            </a:r>
            <a:endParaRPr lang="fi-FI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97025" y="1656504"/>
            <a:ext cx="9852025" cy="4685210"/>
          </a:xfrm>
        </p:spPr>
        <p:txBody>
          <a:bodyPr>
            <a:normAutofit fontScale="92500" lnSpcReduction="20000"/>
          </a:bodyPr>
          <a:lstStyle/>
          <a:p>
            <a:r>
              <a:rPr lang="fi-FI" dirty="0" err="1" smtClean="0"/>
              <a:t>Norway</a:t>
            </a:r>
            <a:r>
              <a:rPr lang="fi-FI" dirty="0" smtClean="0"/>
              <a:t> </a:t>
            </a:r>
            <a:r>
              <a:rPr lang="fi-FI" dirty="0" err="1" smtClean="0"/>
              <a:t>invests</a:t>
            </a:r>
            <a:r>
              <a:rPr lang="fi-FI" dirty="0" smtClean="0"/>
              <a:t> </a:t>
            </a:r>
            <a:r>
              <a:rPr lang="fi-FI" dirty="0" err="1" smtClean="0"/>
              <a:t>heavily</a:t>
            </a:r>
            <a:r>
              <a:rPr lang="fi-FI" dirty="0" smtClean="0"/>
              <a:t> in</a:t>
            </a:r>
          </a:p>
          <a:p>
            <a:pPr lvl="1"/>
            <a:r>
              <a:rPr lang="fi-FI" dirty="0" smtClean="0"/>
              <a:t>R&amp;D</a:t>
            </a:r>
          </a:p>
          <a:p>
            <a:pPr lvl="1"/>
            <a:r>
              <a:rPr lang="fi-FI" dirty="0" err="1" smtClean="0"/>
              <a:t>Heathcare</a:t>
            </a:r>
            <a:endParaRPr lang="fi-FI" dirty="0" smtClean="0"/>
          </a:p>
          <a:p>
            <a:pPr lvl="1"/>
            <a:r>
              <a:rPr lang="fi-FI" dirty="0" err="1" smtClean="0"/>
              <a:t>Cleantech</a:t>
            </a:r>
            <a:endParaRPr lang="fi-FI" dirty="0" smtClean="0"/>
          </a:p>
          <a:p>
            <a:pPr lvl="1"/>
            <a:r>
              <a:rPr lang="fi-FI" dirty="0" err="1" smtClean="0"/>
              <a:t>Infras</a:t>
            </a:r>
            <a:r>
              <a:rPr lang="fi-FI" dirty="0" smtClean="0"/>
              <a:t> and </a:t>
            </a:r>
            <a:r>
              <a:rPr lang="fi-FI" dirty="0" err="1" smtClean="0"/>
              <a:t>construction</a:t>
            </a:r>
            <a:endParaRPr lang="fi-FI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7335500" y="1656504"/>
            <a:ext cx="13639800" cy="4685210"/>
          </a:xfrm>
        </p:spPr>
        <p:txBody>
          <a:bodyPr>
            <a:normAutofit fontScale="92500" lnSpcReduction="20000"/>
          </a:bodyPr>
          <a:lstStyle/>
          <a:p>
            <a:r>
              <a:rPr lang="fi-FI" dirty="0" err="1" smtClean="0"/>
              <a:t>Your</a:t>
            </a:r>
            <a:r>
              <a:rPr lang="fi-FI" dirty="0" smtClean="0"/>
              <a:t> </a:t>
            </a:r>
            <a:r>
              <a:rPr lang="fi-FI" dirty="0" err="1" smtClean="0"/>
              <a:t>product</a:t>
            </a:r>
            <a:r>
              <a:rPr lang="fi-FI" dirty="0" smtClean="0"/>
              <a:t> </a:t>
            </a:r>
            <a:r>
              <a:rPr lang="fi-FI" dirty="0" err="1" smtClean="0"/>
              <a:t>or</a:t>
            </a:r>
            <a:r>
              <a:rPr lang="fi-FI" dirty="0" smtClean="0"/>
              <a:t> </a:t>
            </a:r>
            <a:r>
              <a:rPr lang="fi-FI" dirty="0" err="1" smtClean="0"/>
              <a:t>service</a:t>
            </a:r>
            <a:r>
              <a:rPr lang="fi-FI" dirty="0" smtClean="0"/>
              <a:t> </a:t>
            </a:r>
            <a:r>
              <a:rPr lang="fi-FI" dirty="0" err="1" smtClean="0"/>
              <a:t>should</a:t>
            </a:r>
            <a:r>
              <a:rPr lang="fi-FI" dirty="0" smtClean="0"/>
              <a:t> </a:t>
            </a:r>
            <a:r>
              <a:rPr lang="fi-FI" dirty="0" err="1" smtClean="0"/>
              <a:t>be</a:t>
            </a:r>
            <a:endParaRPr lang="fi-FI" dirty="0" smtClean="0"/>
          </a:p>
          <a:p>
            <a:pPr lvl="1"/>
            <a:r>
              <a:rPr lang="fi-FI" dirty="0" err="1" smtClean="0"/>
              <a:t>Tested</a:t>
            </a:r>
            <a:r>
              <a:rPr lang="fi-FI" dirty="0" smtClean="0"/>
              <a:t> and </a:t>
            </a:r>
            <a:r>
              <a:rPr lang="fi-FI" dirty="0" err="1" smtClean="0"/>
              <a:t>certified</a:t>
            </a:r>
            <a:r>
              <a:rPr lang="fi-FI" dirty="0" smtClean="0"/>
              <a:t> </a:t>
            </a:r>
            <a:r>
              <a:rPr lang="fi-FI" dirty="0" err="1" smtClean="0"/>
              <a:t>with</a:t>
            </a:r>
            <a:r>
              <a:rPr lang="fi-FI" dirty="0" smtClean="0"/>
              <a:t> </a:t>
            </a:r>
            <a:r>
              <a:rPr lang="fi-FI" dirty="0" err="1" smtClean="0"/>
              <a:t>references</a:t>
            </a:r>
            <a:endParaRPr lang="fi-FI" dirty="0" smtClean="0"/>
          </a:p>
          <a:p>
            <a:pPr lvl="1"/>
            <a:r>
              <a:rPr lang="fi-FI" dirty="0" smtClean="0"/>
              <a:t>World </a:t>
            </a:r>
            <a:r>
              <a:rPr lang="fi-FI" dirty="0" err="1" smtClean="0"/>
              <a:t>class</a:t>
            </a:r>
            <a:r>
              <a:rPr lang="fi-FI" dirty="0" smtClean="0"/>
              <a:t> </a:t>
            </a:r>
            <a:r>
              <a:rPr lang="fi-FI" dirty="0" err="1" smtClean="0"/>
              <a:t>package</a:t>
            </a:r>
            <a:endParaRPr lang="fi-FI" dirty="0" smtClean="0"/>
          </a:p>
          <a:p>
            <a:pPr lvl="1"/>
            <a:r>
              <a:rPr lang="fi-FI" dirty="0" err="1" smtClean="0"/>
              <a:t>Technologically</a:t>
            </a:r>
            <a:r>
              <a:rPr lang="fi-FI" dirty="0" smtClean="0"/>
              <a:t> </a:t>
            </a:r>
            <a:r>
              <a:rPr lang="fi-FI" dirty="0" err="1" smtClean="0"/>
              <a:t>advanced</a:t>
            </a:r>
            <a:r>
              <a:rPr lang="fi-FI" dirty="0" smtClean="0"/>
              <a:t> (</a:t>
            </a:r>
            <a:r>
              <a:rPr lang="fi-FI" dirty="0" err="1" smtClean="0"/>
              <a:t>value</a:t>
            </a:r>
            <a:r>
              <a:rPr lang="fi-FI" dirty="0" smtClean="0"/>
              <a:t> </a:t>
            </a:r>
            <a:r>
              <a:rPr lang="fi-FI" dirty="0" err="1" smtClean="0"/>
              <a:t>added</a:t>
            </a:r>
            <a:r>
              <a:rPr lang="fi-FI" dirty="0" smtClean="0"/>
              <a:t>)</a:t>
            </a:r>
          </a:p>
          <a:p>
            <a:pPr lvl="1"/>
            <a:r>
              <a:rPr lang="fi-FI" dirty="0" err="1" smtClean="0"/>
              <a:t>Locally</a:t>
            </a:r>
            <a:r>
              <a:rPr lang="fi-FI" dirty="0" smtClean="0"/>
              <a:t> </a:t>
            </a:r>
            <a:r>
              <a:rPr lang="fi-FI" dirty="0" err="1" smtClean="0"/>
              <a:t>represented</a:t>
            </a:r>
            <a:endParaRPr lang="fi-FI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62684" y="2684537"/>
            <a:ext cx="7379489" cy="415096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8154650" y="6470040"/>
            <a:ext cx="18215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2000" dirty="0" smtClean="0"/>
              <a:t>Photo: cnn.com</a:t>
            </a:r>
            <a:endParaRPr lang="fi-FI" sz="2000" dirty="0"/>
          </a:p>
        </p:txBody>
      </p:sp>
    </p:spTree>
    <p:extLst>
      <p:ext uri="{BB962C8B-B14F-4D97-AF65-F5344CB8AC3E}">
        <p14:creationId xmlns:p14="http://schemas.microsoft.com/office/powerpoint/2010/main" val="1203919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781</TotalTime>
  <Words>540</Words>
  <Application>Microsoft Office PowerPoint</Application>
  <PresentationFormat>Custom</PresentationFormat>
  <Paragraphs>109</Paragraphs>
  <Slides>12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5" baseType="lpstr">
      <vt:lpstr>Arial</vt:lpstr>
      <vt:lpstr>Calibri</vt:lpstr>
      <vt:lpstr>Office-teema</vt:lpstr>
      <vt:lpstr> Norway – Unknown Giant Neighbour</vt:lpstr>
      <vt:lpstr>Finland                                       Norway</vt:lpstr>
      <vt:lpstr>    Norway is Rich</vt:lpstr>
      <vt:lpstr>  It’s All About Oil and Gas</vt:lpstr>
      <vt:lpstr>Import from Norway   Export to Norway </vt:lpstr>
      <vt:lpstr>Oil won’t disappear very soon, but…</vt:lpstr>
      <vt:lpstr> High Flying Salmon in Sushi</vt:lpstr>
      <vt:lpstr>    Maritime</vt:lpstr>
      <vt:lpstr>Business Potential in Norway</vt:lpstr>
      <vt:lpstr>BF global network strengthens</vt:lpstr>
      <vt:lpstr> How we can help in Norway</vt:lpstr>
      <vt:lpstr>Kiitos – Takk -Thank You!</vt:lpstr>
    </vt:vector>
  </TitlesOfParts>
  <Company>Satavision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PowerPoint-esitys</dc:title>
  <dc:creator>Tony Lindqvist</dc:creator>
  <cp:lastModifiedBy>Suokas Jukka</cp:lastModifiedBy>
  <cp:revision>100</cp:revision>
  <dcterms:created xsi:type="dcterms:W3CDTF">2015-11-11T11:14:23Z</dcterms:created>
  <dcterms:modified xsi:type="dcterms:W3CDTF">2018-11-14T18:57:43Z</dcterms:modified>
</cp:coreProperties>
</file>